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bg1"/>
                </a:solidFill>
              </a:rPr>
              <a:t>Project Assessment </a:t>
            </a:r>
          </a:p>
        </c:rich>
      </c:tx>
      <c:overlay val="0"/>
      <c:spPr>
        <a:solidFill>
          <a:srgbClr val="123A92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1412F-57E0-3272-AEF1-DBC21A969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E347AF-72D1-D71F-21C5-72D51F256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4F43C-5A72-A926-15F9-A66633D98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499D-5065-43B6-B600-6758CFA11360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550A8-058A-DE21-5E04-464805027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DF1B7-DF45-40DE-0741-6BB17651E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4E53-D628-44D3-9BF0-A3070F31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90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95E4-E519-64B9-F81B-B1F70842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C904B-77AB-1B18-49B9-159DDBF0D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8A88F-576E-1257-7909-1B39B59BE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499D-5065-43B6-B600-6758CFA11360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68EDA-A1FB-C71F-E678-3E1823265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26E7C-2772-BCFE-F9D0-C258B7DA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4E53-D628-44D3-9BF0-A3070F31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9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DFBB37-0011-29B3-7BCD-82B0629BE2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E056FF-57FC-F343-9A20-FAB63459E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846F9-9650-5076-F91D-0A0A492D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499D-5065-43B6-B600-6758CFA11360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BB286-F0AF-2BDB-CB2E-2C6C7E3EA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C94E3-F5DB-FFB3-98F5-1B9004C9E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4E53-D628-44D3-9BF0-A3070F31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1D453-0454-A0CB-D495-1200A93B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63789-ED8B-C6A6-7D2D-167EA3180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FC6E1-37F8-2660-9807-523948093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499D-5065-43B6-B600-6758CFA11360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96F9E-FCA6-3B7A-519C-1B151480A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43A95-9C5D-5909-7887-698826552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4E53-D628-44D3-9BF0-A3070F31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7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B9B35-FAF5-1401-5086-A99DC2B76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2BE89-A370-D181-3BB4-9B10A96AF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DE943-04BD-052E-2272-88EC77FB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499D-5065-43B6-B600-6758CFA11360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C9D4E-C27E-316B-D466-E0237395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BD69F-C6CC-A0F5-A593-02FA7CDCC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4E53-D628-44D3-9BF0-A3070F31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7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9E616-A46A-7917-76D5-44BEB381B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318CA-A5D6-5297-76E8-749ECDA3E3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FCA3AA-CF88-CA0A-6AE0-DBB37F28E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C20AC-8286-39E2-AE38-B29D39733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499D-5065-43B6-B600-6758CFA11360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751BD-8AEC-5E12-1E71-B31A5905D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6003A0-5F87-324C-AE57-68D8DE633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4E53-D628-44D3-9BF0-A3070F31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4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00AD0-9424-6B4E-13C5-49A11D6FA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45261-C360-4868-5694-51B92810E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017F76-337F-132A-6D56-A04853FE8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C5E7EF-2408-EDA5-A67F-5090E1D6C4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7617B8-11EE-AC6B-87C1-A7817F7746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3964AE-860F-4171-98C3-F8A7506C0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499D-5065-43B6-B600-6758CFA11360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C47FF8-77C9-ADBA-648E-4D0F84EFA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733556-4655-749D-E3C0-0DF7DEC15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4E53-D628-44D3-9BF0-A3070F31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5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3FDEE-C0EE-C905-FEAA-8A46ED152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D23123-A85C-3160-DEBE-5D2649FBC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499D-5065-43B6-B600-6758CFA11360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BB57B-29FE-C53A-11AD-2F6C8F2AA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1A888F-E143-321E-29D8-F48A1EEC1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4E53-D628-44D3-9BF0-A3070F31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9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45C5BF-D15B-B8F9-9C35-2C60930B8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499D-5065-43B6-B600-6758CFA11360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48670F-897C-2B3E-056C-61264FE67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AF8BDB-FD75-3DE8-7E6C-B930AA648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4E53-D628-44D3-9BF0-A3070F31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1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8770C-672B-B981-4128-BE9FA7DBE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837A1-804C-5A62-D76F-3372CCDA4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13D21-18D4-2D6A-AC3F-87372A540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FB4E2F-D516-0F86-92A8-BF663E597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499D-5065-43B6-B600-6758CFA11360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A87E04-254F-7F73-07AD-796803E74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34CAA-C466-3992-485F-EA377EEBB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4E53-D628-44D3-9BF0-A3070F31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29D4D-7C8A-919F-B977-724522EE9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AE2668-0C65-57B7-6518-A268A359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3B823-073A-E36C-2283-DEFBAA081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5659D-E7B6-8C9D-957D-46B63A7C2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499D-5065-43B6-B600-6758CFA11360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EFC41-3158-217D-4330-86DDE7288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E45E2-7378-7B37-32F8-3BF639D79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4E53-D628-44D3-9BF0-A3070F31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B971E2-2DF2-971D-C22B-3176B1BB1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3FDC5-EB46-6799-4D77-669B7547B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2D6E6-A0D6-AD4E-7B18-290471C003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1499D-5065-43B6-B600-6758CFA11360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A02D8-57FB-8364-35C3-8117F4C100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2D569-6F9C-0A73-7470-B0B278BD0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D4E53-D628-44D3-9BF0-A3070F31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7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67AC760-4EAF-ECA4-59E6-FBE021CA86FC}"/>
              </a:ext>
            </a:extLst>
          </p:cNvPr>
          <p:cNvGrpSpPr/>
          <p:nvPr/>
        </p:nvGrpSpPr>
        <p:grpSpPr>
          <a:xfrm>
            <a:off x="97637" y="1136956"/>
            <a:ext cx="11975992" cy="996628"/>
            <a:chOff x="146351" y="1060937"/>
            <a:chExt cx="11829749" cy="71244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90A8D6F-BB92-1352-873D-DA75AD09A8CB}"/>
                </a:ext>
              </a:extLst>
            </p:cNvPr>
            <p:cNvSpPr/>
            <p:nvPr/>
          </p:nvSpPr>
          <p:spPr>
            <a:xfrm>
              <a:off x="146351" y="1060937"/>
              <a:ext cx="2253949" cy="712445"/>
            </a:xfrm>
            <a:prstGeom prst="rect">
              <a:avLst/>
            </a:prstGeom>
            <a:solidFill>
              <a:srgbClr val="123A9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u="sng">
                  <a:solidFill>
                    <a:prstClr val="white"/>
                  </a:solidFill>
                </a:rPr>
                <a:t>Project Summary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246F238-B288-807C-F746-AD10A5399579}"/>
                </a:ext>
              </a:extLst>
            </p:cNvPr>
            <p:cNvSpPr/>
            <p:nvPr/>
          </p:nvSpPr>
          <p:spPr>
            <a:xfrm>
              <a:off x="2395104" y="1060937"/>
              <a:ext cx="9580996" cy="712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endParaRPr lang="en-US" sz="1200" dirty="0">
                <a:solidFill>
                  <a:schemeClr val="tx1"/>
                </a:solidFill>
                <a:cs typeface="Calibri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30D61C7-E4A4-923F-045C-0475C3B6A7EC}"/>
              </a:ext>
            </a:extLst>
          </p:cNvPr>
          <p:cNvGrpSpPr/>
          <p:nvPr/>
        </p:nvGrpSpPr>
        <p:grpSpPr>
          <a:xfrm>
            <a:off x="5897790" y="2198362"/>
            <a:ext cx="6196574" cy="2428399"/>
            <a:chOff x="8164094" y="2054619"/>
            <a:chExt cx="3789560" cy="243595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AB87F67-5A4A-6142-A1CB-6D11A027CB55}"/>
                </a:ext>
              </a:extLst>
            </p:cNvPr>
            <p:cNvSpPr/>
            <p:nvPr/>
          </p:nvSpPr>
          <p:spPr>
            <a:xfrm>
              <a:off x="8164096" y="2054619"/>
              <a:ext cx="3789558" cy="480719"/>
            </a:xfrm>
            <a:prstGeom prst="rect">
              <a:avLst/>
            </a:prstGeom>
            <a:solidFill>
              <a:srgbClr val="123A9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u="sng">
                  <a:solidFill>
                    <a:prstClr val="white"/>
                  </a:solidFill>
                </a:rPr>
                <a:t>Key Resources &amp; Stakeholders: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7030143-A60F-721C-9E0B-4D6EEDFC3DBF}"/>
                </a:ext>
              </a:extLst>
            </p:cNvPr>
            <p:cNvSpPr/>
            <p:nvPr/>
          </p:nvSpPr>
          <p:spPr>
            <a:xfrm>
              <a:off x="8164094" y="2496967"/>
              <a:ext cx="3789558" cy="199360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r>
                <a:rPr lang="en-US" sz="1400" dirty="0">
                  <a:solidFill>
                    <a:prstClr val="black"/>
                  </a:solidFill>
                </a:rPr>
                <a:t>Include: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tx1"/>
                  </a:solidFill>
                </a:rPr>
                <a:t>Executive Sponsor/Owner:</a:t>
              </a:r>
              <a:endParaRPr lang="en-US" sz="1400" dirty="0">
                <a:solidFill>
                  <a:schemeClr val="tx1"/>
                </a:solidFill>
                <a:cs typeface="Calibri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tx1"/>
                  </a:solidFill>
                </a:rPr>
                <a:t>Core Project Team: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tx1"/>
                  </a:solidFill>
                </a:rPr>
                <a:t>Additional Stakeholders: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tx1"/>
                  </a:solidFill>
                  <a:cs typeface="Calibri"/>
                </a:rPr>
                <a:t>Informed Stakeholders:</a:t>
              </a:r>
              <a:endParaRPr lang="en-US" sz="1400" dirty="0">
                <a:solidFill>
                  <a:prstClr val="black"/>
                </a:solidFill>
                <a:cs typeface="Calibri" panose="020F0502020204030204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FF65529-C293-F546-5336-CE4F91298610}"/>
              </a:ext>
            </a:extLst>
          </p:cNvPr>
          <p:cNvGrpSpPr/>
          <p:nvPr/>
        </p:nvGrpSpPr>
        <p:grpSpPr>
          <a:xfrm>
            <a:off x="79277" y="2202484"/>
            <a:ext cx="5717840" cy="4512271"/>
            <a:chOff x="4720682" y="1899621"/>
            <a:chExt cx="3888025" cy="184285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558FAD1-6B1D-E007-D610-4578473E8869}"/>
                </a:ext>
              </a:extLst>
            </p:cNvPr>
            <p:cNvSpPr/>
            <p:nvPr/>
          </p:nvSpPr>
          <p:spPr>
            <a:xfrm>
              <a:off x="4720682" y="1899621"/>
              <a:ext cx="3875540" cy="189484"/>
            </a:xfrm>
            <a:prstGeom prst="rect">
              <a:avLst/>
            </a:prstGeom>
            <a:solidFill>
              <a:srgbClr val="123A9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u="sng">
                  <a:solidFill>
                    <a:prstClr val="white"/>
                  </a:solidFill>
                </a:rPr>
                <a:t>Scope: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DE56ACE-7461-C2EC-2CD6-2A9492CE0CB7}"/>
                </a:ext>
              </a:extLst>
            </p:cNvPr>
            <p:cNvSpPr/>
            <p:nvPr/>
          </p:nvSpPr>
          <p:spPr>
            <a:xfrm>
              <a:off x="4733166" y="2081694"/>
              <a:ext cx="3875541" cy="16607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numCol="1" rtlCol="0" anchor="t"/>
            <a:lstStyle/>
            <a:p>
              <a:r>
                <a:rPr lang="en-US" sz="1150" b="1" u="sng" dirty="0">
                  <a:solidFill>
                    <a:schemeClr val="tx1"/>
                  </a:solidFill>
                </a:rPr>
                <a:t>In Scope:</a:t>
              </a:r>
            </a:p>
            <a:p>
              <a:endParaRPr lang="en-US" sz="1150" b="1" u="sng" dirty="0">
                <a:solidFill>
                  <a:schemeClr val="tx1"/>
                </a:solidFill>
              </a:endParaRPr>
            </a:p>
            <a:p>
              <a:r>
                <a:rPr lang="en-US" sz="1150" b="1" u="sng" dirty="0">
                  <a:solidFill>
                    <a:schemeClr val="tx1"/>
                  </a:solidFill>
                </a:rPr>
                <a:t>Out of Scope: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endParaRPr lang="en-US" sz="1150" dirty="0">
                <a:solidFill>
                  <a:schemeClr val="tx1"/>
                </a:solidFill>
                <a:cs typeface="Calibri"/>
              </a:endParaRP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endParaRPr lang="en-US" sz="11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7CEFA59-E353-A596-E429-211FD04E131A}"/>
              </a:ext>
            </a:extLst>
          </p:cNvPr>
          <p:cNvGrpSpPr/>
          <p:nvPr/>
        </p:nvGrpSpPr>
        <p:grpSpPr>
          <a:xfrm>
            <a:off x="9277165" y="4727333"/>
            <a:ext cx="2817195" cy="1987423"/>
            <a:chOff x="4727844" y="4895847"/>
            <a:chExt cx="3890626" cy="265659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39F2888-5BC7-F3D4-9212-C2DFAE7F8330}"/>
                </a:ext>
              </a:extLst>
            </p:cNvPr>
            <p:cNvSpPr/>
            <p:nvPr/>
          </p:nvSpPr>
          <p:spPr>
            <a:xfrm>
              <a:off x="4727844" y="4895847"/>
              <a:ext cx="3890626" cy="473809"/>
            </a:xfrm>
            <a:prstGeom prst="rect">
              <a:avLst/>
            </a:prstGeom>
            <a:solidFill>
              <a:srgbClr val="123A9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u="sng" dirty="0">
                  <a:solidFill>
                    <a:prstClr val="white"/>
                  </a:solidFill>
                </a:rPr>
                <a:t>Internal Collaboration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6B032D7-9218-9F65-B6AD-027E7FE2D9D4}"/>
                </a:ext>
              </a:extLst>
            </p:cNvPr>
            <p:cNvSpPr/>
            <p:nvPr/>
          </p:nvSpPr>
          <p:spPr>
            <a:xfrm>
              <a:off x="4742929" y="5369656"/>
              <a:ext cx="3875541" cy="21827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050" dirty="0">
                <a:solidFill>
                  <a:schemeClr val="tx1"/>
                </a:solidFill>
                <a:cs typeface="Calibri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8C79F0F-008C-76A2-3231-FE48052275B9}"/>
              </a:ext>
            </a:extLst>
          </p:cNvPr>
          <p:cNvGrpSpPr/>
          <p:nvPr/>
        </p:nvGrpSpPr>
        <p:grpSpPr>
          <a:xfrm>
            <a:off x="5897790" y="4731662"/>
            <a:ext cx="3265960" cy="1983094"/>
            <a:chOff x="4712477" y="4895847"/>
            <a:chExt cx="3905993" cy="265080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12E32B2-A5B0-459D-0CEC-13748A94C78A}"/>
                </a:ext>
              </a:extLst>
            </p:cNvPr>
            <p:cNvSpPr/>
            <p:nvPr/>
          </p:nvSpPr>
          <p:spPr>
            <a:xfrm>
              <a:off x="4727844" y="4895847"/>
              <a:ext cx="3890626" cy="473809"/>
            </a:xfrm>
            <a:prstGeom prst="rect">
              <a:avLst/>
            </a:prstGeom>
            <a:solidFill>
              <a:srgbClr val="123A9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u="sng" dirty="0">
                  <a:solidFill>
                    <a:prstClr val="white"/>
                  </a:solidFill>
                </a:rPr>
                <a:t>Key Problems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F1D4FE2-9D2B-8473-3095-D76069C382D9}"/>
                </a:ext>
              </a:extLst>
            </p:cNvPr>
            <p:cNvSpPr/>
            <p:nvPr/>
          </p:nvSpPr>
          <p:spPr>
            <a:xfrm>
              <a:off x="4712477" y="5363869"/>
              <a:ext cx="3875541" cy="21827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050" dirty="0">
                <a:solidFill>
                  <a:schemeClr val="tx1"/>
                </a:solidFill>
                <a:cs typeface="Calibri"/>
              </a:endParaRPr>
            </a:p>
          </p:txBody>
        </p:sp>
      </p:grpSp>
      <p:sp>
        <p:nvSpPr>
          <p:cNvPr id="19" name="Title 2">
            <a:extLst>
              <a:ext uri="{FF2B5EF4-FFF2-40B4-BE49-F238E27FC236}">
                <a16:creationId xmlns:a16="http://schemas.microsoft.com/office/drawing/2014/main" id="{5BF27D85-A329-EE32-C587-78AB73AD8281}"/>
              </a:ext>
            </a:extLst>
          </p:cNvPr>
          <p:cNvSpPr txBox="1">
            <a:spLocks/>
          </p:cNvSpPr>
          <p:nvPr/>
        </p:nvSpPr>
        <p:spPr>
          <a:xfrm>
            <a:off x="838200" y="-31580"/>
            <a:ext cx="10515600" cy="8039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Roadmap Item Name</a:t>
            </a:r>
          </a:p>
        </p:txBody>
      </p:sp>
    </p:spTree>
    <p:extLst>
      <p:ext uri="{BB962C8B-B14F-4D97-AF65-F5344CB8AC3E}">
        <p14:creationId xmlns:p14="http://schemas.microsoft.com/office/powerpoint/2010/main" val="1961570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963171B-DCF9-F536-F6F1-9B7DC1AA3729}"/>
              </a:ext>
            </a:extLst>
          </p:cNvPr>
          <p:cNvGraphicFramePr/>
          <p:nvPr/>
        </p:nvGraphicFramePr>
        <p:xfrm>
          <a:off x="146347" y="4163787"/>
          <a:ext cx="5645653" cy="2579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7F73AAE-CA4A-EAC0-EA7E-9B2CA2C2EEED}"/>
              </a:ext>
            </a:extLst>
          </p:cNvPr>
          <p:cNvSpPr/>
          <p:nvPr/>
        </p:nvSpPr>
        <p:spPr>
          <a:xfrm>
            <a:off x="5397621" y="4910448"/>
            <a:ext cx="6639885" cy="364675"/>
          </a:xfrm>
          <a:prstGeom prst="rect">
            <a:avLst/>
          </a:prstGeom>
          <a:solidFill>
            <a:srgbClr val="123A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2000" b="1" u="sng"/>
              <a:t>Duration: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0CB8DC-540C-9048-CC06-562F19EA91DA}"/>
              </a:ext>
            </a:extLst>
          </p:cNvPr>
          <p:cNvSpPr/>
          <p:nvPr/>
        </p:nvSpPr>
        <p:spPr>
          <a:xfrm>
            <a:off x="5407036" y="5275123"/>
            <a:ext cx="6639642" cy="1394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1400" b="1" dirty="0">
              <a:cs typeface="Calibri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250574D-FFED-6F02-9AED-D1653041A636}"/>
              </a:ext>
            </a:extLst>
          </p:cNvPr>
          <p:cNvGrpSpPr/>
          <p:nvPr/>
        </p:nvGrpSpPr>
        <p:grpSpPr>
          <a:xfrm>
            <a:off x="5406011" y="2467989"/>
            <a:ext cx="6639642" cy="2368319"/>
            <a:chOff x="4731834" y="1892210"/>
            <a:chExt cx="3875541" cy="267401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DBABA37-EDB6-F416-E178-E7D6AE1A1235}"/>
                </a:ext>
              </a:extLst>
            </p:cNvPr>
            <p:cNvSpPr/>
            <p:nvPr/>
          </p:nvSpPr>
          <p:spPr>
            <a:xfrm>
              <a:off x="4731835" y="1892210"/>
              <a:ext cx="3875540" cy="476917"/>
            </a:xfrm>
            <a:prstGeom prst="rect">
              <a:avLst/>
            </a:prstGeom>
            <a:solidFill>
              <a:srgbClr val="123A9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r>
                <a:rPr lang="en-US" b="1" u="sng" dirty="0"/>
                <a:t>ROI and Benefits: </a:t>
              </a:r>
              <a:endParaRPr lang="en-US" b="1" u="sng" dirty="0">
                <a:solidFill>
                  <a:prstClr val="white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43589B-49B6-5AFE-7AC7-818B147F5FAA}"/>
                </a:ext>
              </a:extLst>
            </p:cNvPr>
            <p:cNvSpPr/>
            <p:nvPr/>
          </p:nvSpPr>
          <p:spPr>
            <a:xfrm>
              <a:off x="4731834" y="2369127"/>
              <a:ext cx="3875541" cy="2197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/>
                </a:solidFill>
                <a:cs typeface="Calibri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857D411-0000-E9F8-3B8C-D2399D545925}"/>
              </a:ext>
            </a:extLst>
          </p:cNvPr>
          <p:cNvGrpSpPr/>
          <p:nvPr/>
        </p:nvGrpSpPr>
        <p:grpSpPr>
          <a:xfrm>
            <a:off x="76309" y="2467991"/>
            <a:ext cx="5251273" cy="2068498"/>
            <a:chOff x="4672223" y="1851657"/>
            <a:chExt cx="3875540" cy="319877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A0805E4-DE9C-F012-A98A-2BD67F2C54EF}"/>
                </a:ext>
              </a:extLst>
            </p:cNvPr>
            <p:cNvSpPr/>
            <p:nvPr/>
          </p:nvSpPr>
          <p:spPr>
            <a:xfrm>
              <a:off x="4672223" y="1851657"/>
              <a:ext cx="3875540" cy="302462"/>
            </a:xfrm>
            <a:prstGeom prst="rect">
              <a:avLst/>
            </a:prstGeom>
            <a:solidFill>
              <a:srgbClr val="123A9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r>
                <a:rPr lang="en-US" b="1" u="sng" dirty="0"/>
                <a:t>Risks/Barriers/Challenges to Project Success</a:t>
              </a:r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D87D793-94AE-B913-0D12-F18D386E8E05}"/>
                </a:ext>
              </a:extLst>
            </p:cNvPr>
            <p:cNvSpPr/>
            <p:nvPr/>
          </p:nvSpPr>
          <p:spPr>
            <a:xfrm>
              <a:off x="4682792" y="2154119"/>
              <a:ext cx="3864971" cy="28963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numCol="1" rtlCol="0" anchor="t"/>
            <a:lstStyle/>
            <a:p>
              <a:endParaRPr lang="en-US" sz="1400" b="1" u="sng" dirty="0">
                <a:solidFill>
                  <a:srgbClr val="000000"/>
                </a:solidFill>
                <a:cs typeface="Calibri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E131FC79-C2F5-A9C9-4B88-CF8EECB4E2E3}"/>
              </a:ext>
            </a:extLst>
          </p:cNvPr>
          <p:cNvSpPr/>
          <p:nvPr/>
        </p:nvSpPr>
        <p:spPr>
          <a:xfrm>
            <a:off x="83719" y="1477803"/>
            <a:ext cx="12034492" cy="9160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183EE0-DD31-DD1F-F363-EB3CAA4A8228}"/>
              </a:ext>
            </a:extLst>
          </p:cNvPr>
          <p:cNvSpPr/>
          <p:nvPr/>
        </p:nvSpPr>
        <p:spPr>
          <a:xfrm>
            <a:off x="79899" y="1081754"/>
            <a:ext cx="12040443" cy="396674"/>
          </a:xfrm>
          <a:prstGeom prst="rect">
            <a:avLst/>
          </a:prstGeom>
          <a:solidFill>
            <a:srgbClr val="123A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b="1" u="sng"/>
              <a:t>Definition of Done: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598EC2F-8FBC-F898-5B69-42FFF4292CD7}"/>
              </a:ext>
            </a:extLst>
          </p:cNvPr>
          <p:cNvGrpSpPr/>
          <p:nvPr/>
        </p:nvGrpSpPr>
        <p:grpSpPr>
          <a:xfrm>
            <a:off x="90630" y="4646383"/>
            <a:ext cx="5236952" cy="1987423"/>
            <a:chOff x="4727844" y="4895847"/>
            <a:chExt cx="3890626" cy="265659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E515C3F-BEEF-FCE6-47B4-23292E2AFEF7}"/>
                </a:ext>
              </a:extLst>
            </p:cNvPr>
            <p:cNvSpPr/>
            <p:nvPr/>
          </p:nvSpPr>
          <p:spPr>
            <a:xfrm>
              <a:off x="4727844" y="4895847"/>
              <a:ext cx="3890626" cy="473809"/>
            </a:xfrm>
            <a:prstGeom prst="rect">
              <a:avLst/>
            </a:prstGeom>
            <a:solidFill>
              <a:srgbClr val="123A9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r>
                <a:rPr lang="en-US" b="1" u="sng" dirty="0"/>
                <a:t>Key Activities, Dependencies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E7DDF95-F6A2-B708-5BCD-382D07CBEAA5}"/>
                </a:ext>
              </a:extLst>
            </p:cNvPr>
            <p:cNvSpPr/>
            <p:nvPr/>
          </p:nvSpPr>
          <p:spPr>
            <a:xfrm>
              <a:off x="4742929" y="5369656"/>
              <a:ext cx="3875541" cy="21827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100" dirty="0">
                <a:solidFill>
                  <a:schemeClr val="tx1"/>
                </a:solidFill>
                <a:cs typeface="Calibri"/>
              </a:endParaRPr>
            </a:p>
          </p:txBody>
        </p:sp>
      </p:grpSp>
      <p:sp>
        <p:nvSpPr>
          <p:cNvPr id="18" name="Title 2">
            <a:extLst>
              <a:ext uri="{FF2B5EF4-FFF2-40B4-BE49-F238E27FC236}">
                <a16:creationId xmlns:a16="http://schemas.microsoft.com/office/drawing/2014/main" id="{B5ABBB10-72CF-46ED-0675-43C3313EA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1579"/>
            <a:ext cx="10515600" cy="1039192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Roadmap Item Name</a:t>
            </a:r>
          </a:p>
        </p:txBody>
      </p:sp>
    </p:spTree>
    <p:extLst>
      <p:ext uri="{BB962C8B-B14F-4D97-AF65-F5344CB8AC3E}">
        <p14:creationId xmlns:p14="http://schemas.microsoft.com/office/powerpoint/2010/main" val="2293829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343</TotalTime>
  <Words>67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Roadmap Item Name</vt:lpstr>
    </vt:vector>
  </TitlesOfParts>
  <Company>Southern New Hampshire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Mader, Jesse</dc:creator>
  <cp:lastModifiedBy>Mader, Jesse</cp:lastModifiedBy>
  <cp:revision>2</cp:revision>
  <dcterms:created xsi:type="dcterms:W3CDTF">2022-10-28T13:50:17Z</dcterms:created>
  <dcterms:modified xsi:type="dcterms:W3CDTF">2022-10-28T19:34:15Z</dcterms:modified>
</cp:coreProperties>
</file>