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4"/>
    <p:sldMasterId id="2147483783" r:id="rId5"/>
  </p:sldMasterIdLst>
  <p:notesMasterIdLst>
    <p:notesMasterId r:id="rId34"/>
  </p:notesMasterIdLst>
  <p:sldIdLst>
    <p:sldId id="461" r:id="rId6"/>
    <p:sldId id="504" r:id="rId7"/>
    <p:sldId id="943" r:id="rId8"/>
    <p:sldId id="944" r:id="rId9"/>
    <p:sldId id="945" r:id="rId10"/>
    <p:sldId id="946" r:id="rId11"/>
    <p:sldId id="947" r:id="rId12"/>
    <p:sldId id="948" r:id="rId13"/>
    <p:sldId id="949" r:id="rId14"/>
    <p:sldId id="950" r:id="rId15"/>
    <p:sldId id="908" r:id="rId16"/>
    <p:sldId id="951" r:id="rId17"/>
    <p:sldId id="937" r:id="rId18"/>
    <p:sldId id="930" r:id="rId19"/>
    <p:sldId id="952" r:id="rId20"/>
    <p:sldId id="939" r:id="rId21"/>
    <p:sldId id="934" r:id="rId22"/>
    <p:sldId id="931" r:id="rId23"/>
    <p:sldId id="932" r:id="rId24"/>
    <p:sldId id="924" r:id="rId25"/>
    <p:sldId id="955" r:id="rId26"/>
    <p:sldId id="938" r:id="rId27"/>
    <p:sldId id="942" r:id="rId28"/>
    <p:sldId id="953" r:id="rId29"/>
    <p:sldId id="905" r:id="rId30"/>
    <p:sldId id="708" r:id="rId31"/>
    <p:sldId id="940" r:id="rId32"/>
    <p:sldId id="911"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C81"/>
    <a:srgbClr val="469A81"/>
    <a:srgbClr val="F86E06"/>
    <a:srgbClr val="A4DAB9"/>
    <a:srgbClr val="3A97E8"/>
    <a:srgbClr val="425371"/>
    <a:srgbClr val="009B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6229" autoAdjust="0"/>
  </p:normalViewPr>
  <p:slideViewPr>
    <p:cSldViewPr snapToGrid="0" snapToObjects="1">
      <p:cViewPr varScale="1">
        <p:scale>
          <a:sx n="103" d="100"/>
          <a:sy n="103" d="100"/>
        </p:scale>
        <p:origin x="114" y="2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383" cy="471348"/>
          </a:xfrm>
          <a:prstGeom prst="rect">
            <a:avLst/>
          </a:prstGeom>
        </p:spPr>
        <p:txBody>
          <a:bodyPr vert="horz" lIns="92458" tIns="46228" rIns="92458" bIns="46228" rtlCol="0"/>
          <a:lstStyle>
            <a:lvl1pPr algn="l">
              <a:defRPr sz="1200"/>
            </a:lvl1pPr>
          </a:lstStyle>
          <a:p>
            <a:endParaRPr lang="en-US" dirty="0"/>
          </a:p>
        </p:txBody>
      </p:sp>
      <p:sp>
        <p:nvSpPr>
          <p:cNvPr id="3" name="Date Placeholder 2"/>
          <p:cNvSpPr>
            <a:spLocks noGrp="1"/>
          </p:cNvSpPr>
          <p:nvPr>
            <p:ph type="dt" idx="1"/>
          </p:nvPr>
        </p:nvSpPr>
        <p:spPr>
          <a:xfrm>
            <a:off x="4022485" y="1"/>
            <a:ext cx="3078383" cy="471348"/>
          </a:xfrm>
          <a:prstGeom prst="rect">
            <a:avLst/>
          </a:prstGeom>
        </p:spPr>
        <p:txBody>
          <a:bodyPr vert="horz" lIns="92458" tIns="46228" rIns="92458" bIns="46228" rtlCol="0"/>
          <a:lstStyle>
            <a:lvl1pPr algn="r">
              <a:defRPr sz="1200"/>
            </a:lvl1pPr>
          </a:lstStyle>
          <a:p>
            <a:fld id="{25C06AB5-2DF6-4F76-8376-59D81E5C2A9B}" type="datetimeFigureOut">
              <a:rPr lang="en-US" smtClean="0"/>
              <a:t>10/31/2022</a:t>
            </a:fld>
            <a:endParaRPr lang="en-US" dirty="0"/>
          </a:p>
        </p:txBody>
      </p:sp>
      <p:sp>
        <p:nvSpPr>
          <p:cNvPr id="4" name="Slide Image Placeholder 3"/>
          <p:cNvSpPr>
            <a:spLocks noGrp="1" noRot="1" noChangeAspect="1"/>
          </p:cNvSpPr>
          <p:nvPr>
            <p:ph type="sldImg" idx="2"/>
          </p:nvPr>
        </p:nvSpPr>
        <p:spPr>
          <a:xfrm>
            <a:off x="736600" y="1173163"/>
            <a:ext cx="5629275" cy="3167062"/>
          </a:xfrm>
          <a:prstGeom prst="rect">
            <a:avLst/>
          </a:prstGeom>
          <a:noFill/>
          <a:ln w="12700">
            <a:solidFill>
              <a:prstClr val="black"/>
            </a:solidFill>
          </a:ln>
        </p:spPr>
        <p:txBody>
          <a:bodyPr vert="horz" lIns="92458" tIns="46228" rIns="92458" bIns="46228" rtlCol="0" anchor="ctr"/>
          <a:lstStyle/>
          <a:p>
            <a:endParaRPr lang="en-US" dirty="0"/>
          </a:p>
        </p:txBody>
      </p:sp>
      <p:sp>
        <p:nvSpPr>
          <p:cNvPr id="5" name="Notes Placeholder 4"/>
          <p:cNvSpPr>
            <a:spLocks noGrp="1"/>
          </p:cNvSpPr>
          <p:nvPr>
            <p:ph type="body" sz="quarter" idx="3"/>
          </p:nvPr>
        </p:nvSpPr>
        <p:spPr>
          <a:xfrm>
            <a:off x="710892" y="4517884"/>
            <a:ext cx="5680693" cy="3697032"/>
          </a:xfrm>
          <a:prstGeom prst="rect">
            <a:avLst/>
          </a:prstGeom>
        </p:spPr>
        <p:txBody>
          <a:bodyPr vert="horz" lIns="92458" tIns="46228" rIns="92458" bIns="462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129"/>
            <a:ext cx="3078383" cy="471348"/>
          </a:xfrm>
          <a:prstGeom prst="rect">
            <a:avLst/>
          </a:prstGeom>
        </p:spPr>
        <p:txBody>
          <a:bodyPr vert="horz" lIns="92458" tIns="46228" rIns="92458" bIns="462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485" y="8917129"/>
            <a:ext cx="3078383" cy="471348"/>
          </a:xfrm>
          <a:prstGeom prst="rect">
            <a:avLst/>
          </a:prstGeom>
        </p:spPr>
        <p:txBody>
          <a:bodyPr vert="horz" lIns="92458" tIns="46228" rIns="92458" bIns="46228" rtlCol="0" anchor="b"/>
          <a:lstStyle>
            <a:lvl1pPr algn="r">
              <a:defRPr sz="1200"/>
            </a:lvl1pPr>
          </a:lstStyle>
          <a:p>
            <a:fld id="{5B5D042F-6CD6-4595-98B3-4E91D7A54342}" type="slidenum">
              <a:rPr lang="en-US" smtClean="0"/>
              <a:t>‹#›</a:t>
            </a:fld>
            <a:endParaRPr lang="en-US" dirty="0"/>
          </a:p>
        </p:txBody>
      </p:sp>
    </p:spTree>
    <p:extLst>
      <p:ext uri="{BB962C8B-B14F-4D97-AF65-F5344CB8AC3E}">
        <p14:creationId xmlns:p14="http://schemas.microsoft.com/office/powerpoint/2010/main" val="3421180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D042F-6CD6-4595-98B3-4E91D7A54342}" type="slidenum">
              <a:rPr lang="en-US" smtClean="0"/>
              <a:t>1</a:t>
            </a:fld>
            <a:endParaRPr lang="en-US" dirty="0"/>
          </a:p>
        </p:txBody>
      </p:sp>
    </p:spTree>
    <p:extLst>
      <p:ext uri="{BB962C8B-B14F-4D97-AF65-F5344CB8AC3E}">
        <p14:creationId xmlns:p14="http://schemas.microsoft.com/office/powerpoint/2010/main" val="207356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in which you can get a more comprehensive training on i-buy.</a:t>
            </a:r>
          </a:p>
          <a:p>
            <a:endParaRPr lang="en-US" dirty="0"/>
          </a:p>
          <a:p>
            <a:r>
              <a:rPr lang="en-US" dirty="0"/>
              <a:t>MHEC has a standing webinar each Wednesday at 1:00. We post the schedule each month in our monthly magazine, 1</a:t>
            </a:r>
            <a:r>
              <a:rPr lang="en-US" baseline="30000" dirty="0"/>
              <a:t>st</a:t>
            </a:r>
            <a:r>
              <a:rPr lang="en-US" dirty="0"/>
              <a:t> Monday. We also, email invitations to member sectors each week.</a:t>
            </a:r>
          </a:p>
          <a:p>
            <a:r>
              <a:rPr lang="en-US" dirty="0"/>
              <a:t> </a:t>
            </a:r>
          </a:p>
          <a:p>
            <a:r>
              <a:rPr lang="en-US" dirty="0"/>
              <a:t>A second way is to contact our team to have Janet Garabedian either come to your organization or conduct a webinar for your team </a:t>
            </a:r>
          </a:p>
          <a:p>
            <a:endParaRPr lang="en-US" dirty="0"/>
          </a:p>
          <a:p>
            <a:r>
              <a:rPr lang="en-US" dirty="0"/>
              <a:t>And lastly, we have team members that go to association tradeshows and provide overviews of i-buy from our booth.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72221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Current MHEC D04 was expiring June 2022 and existing contract did not have bulk gasses</a:t>
            </a:r>
          </a:p>
          <a:p>
            <a:r>
              <a:rPr lang="en-US" sz="1200" dirty="0"/>
              <a:t>UMass UPST was using Massachusetts OSD contract which was expiring ($1.5M)</a:t>
            </a:r>
          </a:p>
          <a:p>
            <a:r>
              <a:rPr lang="en-US" sz="1200" dirty="0"/>
              <a:t>Customer service issues rampant </a:t>
            </a:r>
          </a:p>
          <a:p>
            <a:r>
              <a:rPr lang="en-US" sz="1200" dirty="0"/>
              <a:t>Some suppliers losing drivers</a:t>
            </a:r>
          </a:p>
          <a:p>
            <a:r>
              <a:rPr lang="en-US" sz="1200" dirty="0"/>
              <a:t>Lots of billing issues</a:t>
            </a:r>
          </a:p>
          <a:p>
            <a:r>
              <a:rPr lang="en-US" sz="1200" dirty="0"/>
              <a:t>Schools getting shut off after 120 days</a:t>
            </a:r>
          </a:p>
          <a:p>
            <a:r>
              <a:rPr lang="en-US" sz="1200" dirty="0"/>
              <a:t>Frustration with Accounts Payable</a:t>
            </a:r>
          </a:p>
          <a:p>
            <a:endParaRPr lang="en-US" dirty="0"/>
          </a:p>
          <a:p>
            <a:r>
              <a:rPr lang="en-US" sz="1200" dirty="0"/>
              <a:t>Leverage the MHEC &amp; UPST volume to receive the best possible pricing</a:t>
            </a:r>
          </a:p>
          <a:p>
            <a:r>
              <a:rPr lang="en-US" sz="1200" dirty="0"/>
              <a:t>Create a five-year contract that serves all of New England. </a:t>
            </a:r>
          </a:p>
          <a:p>
            <a:r>
              <a:rPr lang="en-US" sz="1200" dirty="0"/>
              <a:t>Ensure that the resulting contract is  easy to use and creates administrative efficiencies</a:t>
            </a:r>
          </a:p>
          <a:p>
            <a:r>
              <a:rPr lang="en-US" sz="1200" dirty="0"/>
              <a:t>Allow packaged pricing (processing fees) </a:t>
            </a:r>
          </a:p>
          <a:p>
            <a:r>
              <a:rPr lang="en-US" sz="1200" dirty="0"/>
              <a:t>Source an array of suppliers who offer a large portfolio of gasses and services to ensure that all member needs are met</a:t>
            </a:r>
          </a:p>
          <a:p>
            <a:r>
              <a:rPr lang="en-US" sz="1200" dirty="0"/>
              <a:t>Provide advocacy for MHEC contract users</a:t>
            </a:r>
          </a:p>
          <a:p>
            <a:endParaRPr lang="en-US" sz="1200" dirty="0"/>
          </a:p>
          <a:p>
            <a:r>
              <a:rPr lang="en-US" sz="1200" dirty="0"/>
              <a:t>Package pricing with UMass saved approximately $275K, a savings of 18%;  including savings avoiding demurrage, delivery and hazard fees</a:t>
            </a:r>
          </a:p>
          <a:p>
            <a:endParaRPr lang="en-US" sz="1200" dirty="0"/>
          </a:p>
          <a:p>
            <a:r>
              <a:rPr lang="en-US" sz="1200" dirty="0"/>
              <a:t>Available to all MHEC members</a:t>
            </a:r>
          </a:p>
          <a:p>
            <a:pPr marL="0" indent="0">
              <a:buNone/>
            </a:pPr>
            <a:endParaRPr lang="en-US" sz="1200" dirty="0"/>
          </a:p>
          <a:p>
            <a:r>
              <a:rPr lang="en-US" sz="1200" dirty="0"/>
              <a:t>Those will to commit to usage(not volume) may get better pricing</a:t>
            </a:r>
          </a:p>
          <a:p>
            <a:endParaRPr lang="en-US" dirty="0"/>
          </a:p>
        </p:txBody>
      </p:sp>
      <p:sp>
        <p:nvSpPr>
          <p:cNvPr id="4" name="Slide Number Placeholder 3"/>
          <p:cNvSpPr>
            <a:spLocks noGrp="1"/>
          </p:cNvSpPr>
          <p:nvPr>
            <p:ph type="sldNum" sz="quarter" idx="10"/>
          </p:nvPr>
        </p:nvSpPr>
        <p:spPr/>
        <p:txBody>
          <a:bodyPr/>
          <a:lstStyle/>
          <a:p>
            <a:fld id="{5B5D042F-6CD6-4595-98B3-4E91D7A54342}" type="slidenum">
              <a:rPr lang="en-US" smtClean="0"/>
              <a:t>17</a:t>
            </a:fld>
            <a:endParaRPr lang="en-US" dirty="0"/>
          </a:p>
        </p:txBody>
      </p:sp>
    </p:spTree>
    <p:extLst>
      <p:ext uri="{BB962C8B-B14F-4D97-AF65-F5344CB8AC3E}">
        <p14:creationId xmlns:p14="http://schemas.microsoft.com/office/powerpoint/2010/main" val="301298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value of the current contract has improved by adding nationally recognized promotional suppliers that have the ability to fully serve all 6 New England member states fully. </a:t>
            </a:r>
            <a:r>
              <a:rPr lang="en-US" sz="1200" b="0" i="0" kern="1200" baseline="0" dirty="0">
                <a:solidFill>
                  <a:schemeClr val="tx1"/>
                </a:solidFill>
                <a:effectLst/>
                <a:latin typeface="+mn-lt"/>
                <a:ea typeface="+mn-ea"/>
                <a:cs typeface="+mn-cs"/>
              </a:rPr>
              <a:t> The </a:t>
            </a:r>
            <a:r>
              <a:rPr lang="en-US" sz="1200" b="0" i="0" kern="1200" dirty="0">
                <a:solidFill>
                  <a:schemeClr val="tx1"/>
                </a:solidFill>
                <a:effectLst/>
                <a:latin typeface="+mn-lt"/>
                <a:ea typeface="+mn-ea"/>
                <a:cs typeface="+mn-cs"/>
              </a:rPr>
              <a:t>addition of Staples print which can work hand-in-hand with the retail stores (on F15) to provide print and pick-up options in-store as well as delivery. This contract will also provide members with a new print model that allows them to customize jobs in real time, with updating contract pricing that is fulfilled by a network of printers following service level agreements. The contract has also added some well-known printers in both Western and Eastern MA.</a:t>
            </a:r>
            <a:endParaRPr lang="en-US" dirty="0"/>
          </a:p>
        </p:txBody>
      </p:sp>
      <p:sp>
        <p:nvSpPr>
          <p:cNvPr id="4" name="Slide Number Placeholder 3"/>
          <p:cNvSpPr>
            <a:spLocks noGrp="1"/>
          </p:cNvSpPr>
          <p:nvPr>
            <p:ph type="sldNum" sz="quarter" idx="10"/>
          </p:nvPr>
        </p:nvSpPr>
        <p:spPr/>
        <p:txBody>
          <a:bodyPr/>
          <a:lstStyle/>
          <a:p>
            <a:fld id="{5B5D042F-6CD6-4595-98B3-4E91D7A54342}" type="slidenum">
              <a:rPr lang="en-US" smtClean="0"/>
              <a:t>18</a:t>
            </a:fld>
            <a:endParaRPr lang="en-US" dirty="0"/>
          </a:p>
        </p:txBody>
      </p:sp>
    </p:spTree>
    <p:extLst>
      <p:ext uri="{BB962C8B-B14F-4D97-AF65-F5344CB8AC3E}">
        <p14:creationId xmlns:p14="http://schemas.microsoft.com/office/powerpoint/2010/main" val="3834411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a:t>
            </a:r>
          </a:p>
          <a:p>
            <a:r>
              <a:rPr lang="en-US" i="0" baseline="0" dirty="0"/>
              <a:t> </a:t>
            </a:r>
          </a:p>
          <a:p>
            <a:r>
              <a:rPr lang="en-US" i="0" baseline="0" dirty="0"/>
              <a:t>You spoke, we listened. </a:t>
            </a:r>
            <a:r>
              <a:rPr lang="en-US" sz="1200" kern="1200" dirty="0">
                <a:solidFill>
                  <a:schemeClr val="bg2">
                    <a:lumMod val="50000"/>
                  </a:schemeClr>
                </a:solidFill>
                <a:effectLst/>
                <a:latin typeface="Century Gothic" panose="020B0502020202020204" pitchFamily="34" charset="0"/>
                <a:ea typeface="+mn-ea"/>
                <a:cs typeface="+mn-cs"/>
              </a:rPr>
              <a:t>After gathering some feedback on what members would like to see when searching for products and services, our contract landing</a:t>
            </a:r>
            <a:r>
              <a:rPr lang="en-US" sz="1200" kern="1200" baseline="0" dirty="0">
                <a:solidFill>
                  <a:schemeClr val="bg2">
                    <a:lumMod val="50000"/>
                  </a:schemeClr>
                </a:solidFill>
                <a:effectLst/>
                <a:latin typeface="Century Gothic" panose="020B0502020202020204" pitchFamily="34" charset="0"/>
                <a:ea typeface="+mn-ea"/>
                <a:cs typeface="+mn-cs"/>
              </a:rPr>
              <a:t> pages were born; </a:t>
            </a:r>
            <a:r>
              <a:rPr lang="en-US" sz="1200" kern="1200" dirty="0">
                <a:solidFill>
                  <a:schemeClr val="bg2">
                    <a:lumMod val="50000"/>
                  </a:schemeClr>
                </a:solidFill>
                <a:effectLst/>
                <a:latin typeface="Century Gothic" panose="020B0502020202020204" pitchFamily="34" charset="0"/>
                <a:ea typeface="+mn-ea"/>
                <a:cs typeface="+mn-cs"/>
              </a:rPr>
              <a:t>created as a hub for all information on contracts.</a:t>
            </a:r>
            <a:r>
              <a:rPr lang="en-US" sz="1200" kern="1200" baseline="0" dirty="0">
                <a:solidFill>
                  <a:schemeClr val="bg2">
                    <a:lumMod val="50000"/>
                  </a:schemeClr>
                </a:solidFill>
                <a:effectLst/>
                <a:latin typeface="Century Gothic" panose="020B0502020202020204" pitchFamily="34" charset="0"/>
                <a:ea typeface="+mn-ea"/>
                <a:cs typeface="+mn-cs"/>
              </a:rPr>
              <a:t> Our contract landing pages were designed to make</a:t>
            </a:r>
            <a:r>
              <a:rPr lang="en-US" sz="1200" kern="1200" dirty="0">
                <a:solidFill>
                  <a:schemeClr val="bg2">
                    <a:lumMod val="50000"/>
                  </a:schemeClr>
                </a:solidFill>
                <a:effectLst/>
                <a:latin typeface="Century Gothic" panose="020B0502020202020204" pitchFamily="34" charset="0"/>
                <a:ea typeface="+mn-ea"/>
                <a:cs typeface="+mn-cs"/>
              </a:rPr>
              <a:t> finding</a:t>
            </a:r>
            <a:r>
              <a:rPr lang="en-US" sz="1200" kern="1200" baseline="0" dirty="0">
                <a:solidFill>
                  <a:schemeClr val="bg2">
                    <a:lumMod val="50000"/>
                  </a:schemeClr>
                </a:solidFill>
                <a:effectLst/>
                <a:latin typeface="Century Gothic" panose="020B0502020202020204" pitchFamily="34" charset="0"/>
                <a:ea typeface="+mn-ea"/>
                <a:cs typeface="+mn-cs"/>
              </a:rPr>
              <a:t> </a:t>
            </a:r>
            <a:r>
              <a:rPr lang="en-US" sz="1200" kern="1200" dirty="0">
                <a:solidFill>
                  <a:schemeClr val="bg2">
                    <a:lumMod val="50000"/>
                  </a:schemeClr>
                </a:solidFill>
                <a:effectLst/>
                <a:latin typeface="Century Gothic" panose="020B0502020202020204" pitchFamily="34" charset="0"/>
                <a:ea typeface="+mn-ea"/>
                <a:cs typeface="+mn-cs"/>
              </a:rPr>
              <a:t>products and services easier; keeping all information per contract in one place.  </a:t>
            </a:r>
          </a:p>
          <a:p>
            <a:r>
              <a:rPr lang="en-US" sz="1200" kern="1200" dirty="0">
                <a:solidFill>
                  <a:schemeClr val="bg2">
                    <a:lumMod val="50000"/>
                  </a:schemeClr>
                </a:solidFill>
                <a:effectLst/>
                <a:latin typeface="Century Gothic" panose="020B0502020202020204" pitchFamily="34" charset="0"/>
                <a:ea typeface="+mn-ea"/>
                <a:cs typeface="+mn-cs"/>
              </a:rPr>
              <a:t> </a:t>
            </a:r>
          </a:p>
          <a:p>
            <a:r>
              <a:rPr lang="en-US" sz="1200" kern="1200" dirty="0">
                <a:solidFill>
                  <a:schemeClr val="bg2">
                    <a:lumMod val="50000"/>
                  </a:schemeClr>
                </a:solidFill>
                <a:effectLst/>
                <a:latin typeface="Century Gothic" panose="020B0502020202020204" pitchFamily="34" charset="0"/>
                <a:ea typeface="+mn-ea"/>
                <a:cs typeface="+mn-cs"/>
              </a:rPr>
              <a:t>MHEC offers over 50 contracts, which have been organized by 16 high-level product and service</a:t>
            </a:r>
            <a:r>
              <a:rPr lang="en-US" sz="1200" kern="1200" baseline="0" dirty="0">
                <a:solidFill>
                  <a:schemeClr val="bg2">
                    <a:lumMod val="50000"/>
                  </a:schemeClr>
                </a:solidFill>
                <a:effectLst/>
                <a:latin typeface="Century Gothic" panose="020B0502020202020204" pitchFamily="34" charset="0"/>
                <a:ea typeface="+mn-ea"/>
                <a:cs typeface="+mn-cs"/>
              </a:rPr>
              <a:t> </a:t>
            </a:r>
            <a:r>
              <a:rPr lang="en-US" sz="1200" kern="1200" dirty="0">
                <a:solidFill>
                  <a:schemeClr val="bg2">
                    <a:lumMod val="50000"/>
                  </a:schemeClr>
                </a:solidFill>
                <a:effectLst/>
                <a:latin typeface="Century Gothic" panose="020B0502020202020204" pitchFamily="34" charset="0"/>
                <a:ea typeface="+mn-ea"/>
                <a:cs typeface="+mn-cs"/>
              </a:rPr>
              <a:t>groups. Once on this page, members will find any of our contracts, which have been sorted into one or more of the 16 groups shown above. After a member has selected a contract they’ll be redirected to its</a:t>
            </a:r>
            <a:r>
              <a:rPr lang="en-US" sz="1200" kern="1200" baseline="0" dirty="0">
                <a:solidFill>
                  <a:schemeClr val="bg2">
                    <a:lumMod val="50000"/>
                  </a:schemeClr>
                </a:solidFill>
                <a:effectLst/>
                <a:latin typeface="Century Gothic" panose="020B0502020202020204" pitchFamily="34" charset="0"/>
                <a:ea typeface="+mn-ea"/>
                <a:cs typeface="+mn-cs"/>
              </a:rPr>
              <a:t> </a:t>
            </a:r>
            <a:r>
              <a:rPr lang="en-US" sz="1200" kern="1200" dirty="0">
                <a:solidFill>
                  <a:schemeClr val="bg2">
                    <a:lumMod val="50000"/>
                  </a:schemeClr>
                </a:solidFill>
                <a:effectLst/>
                <a:latin typeface="Century Gothic" panose="020B0502020202020204" pitchFamily="34" charset="0"/>
                <a:ea typeface="+mn-ea"/>
                <a:cs typeface="+mn-cs"/>
              </a:rPr>
              <a:t>new landing page.</a:t>
            </a:r>
          </a:p>
          <a:p>
            <a:r>
              <a:rPr lang="en-US" sz="1200" kern="1200" dirty="0">
                <a:solidFill>
                  <a:schemeClr val="bg2">
                    <a:lumMod val="50000"/>
                  </a:schemeClr>
                </a:solidFill>
                <a:effectLst/>
                <a:latin typeface="Century Gothic" panose="020B0502020202020204" pitchFamily="34" charset="0"/>
                <a:ea typeface="+mn-ea"/>
                <a:cs typeface="+mn-cs"/>
              </a:rPr>
              <a:t> </a:t>
            </a:r>
          </a:p>
          <a:p>
            <a:r>
              <a:rPr lang="en-US" sz="1200" kern="1200" dirty="0">
                <a:solidFill>
                  <a:schemeClr val="bg2">
                    <a:lumMod val="50000"/>
                  </a:schemeClr>
                </a:solidFill>
                <a:effectLst/>
                <a:latin typeface="Century Gothic" panose="020B0502020202020204" pitchFamily="34" charset="0"/>
                <a:ea typeface="+mn-ea"/>
                <a:cs typeface="+mn-cs"/>
              </a:rPr>
              <a:t>In our new contract landing pages, members will find </a:t>
            </a:r>
            <a:r>
              <a:rPr lang="en-US" sz="1200" b="0" kern="1200" dirty="0">
                <a:solidFill>
                  <a:srgbClr val="FF0000"/>
                </a:solidFill>
                <a:effectLst/>
                <a:latin typeface="Century Gothic" panose="020B0502020202020204" pitchFamily="34" charset="0"/>
                <a:ea typeface="+mn-ea"/>
                <a:cs typeface="+mn-cs"/>
              </a:rPr>
              <a:t>key supplier, contract, promotions and news related to that contract. </a:t>
            </a:r>
            <a:r>
              <a:rPr lang="en-US" sz="1200" kern="1200" dirty="0">
                <a:solidFill>
                  <a:schemeClr val="bg2">
                    <a:lumMod val="50000"/>
                  </a:schemeClr>
                </a:solidFill>
                <a:effectLst/>
                <a:latin typeface="Century Gothic" panose="020B0502020202020204" pitchFamily="34" charset="0"/>
                <a:ea typeface="+mn-ea"/>
                <a:cs typeface="+mn-cs"/>
              </a:rPr>
              <a:t>Members will be able to view the full contract PDF, access frequently asked questions about the contract, contact the contract manager, and sign up to add themselves to that contract’s mailing list when there will</a:t>
            </a:r>
            <a:r>
              <a:rPr lang="en-US" sz="1200" kern="1200" baseline="0" dirty="0">
                <a:solidFill>
                  <a:schemeClr val="bg2">
                    <a:lumMod val="50000"/>
                  </a:schemeClr>
                </a:solidFill>
                <a:effectLst/>
                <a:latin typeface="Century Gothic" panose="020B0502020202020204" pitchFamily="34" charset="0"/>
                <a:ea typeface="+mn-ea"/>
                <a:cs typeface="+mn-cs"/>
              </a:rPr>
              <a:t> be </a:t>
            </a:r>
            <a:r>
              <a:rPr lang="en-US" sz="1200" kern="1200" dirty="0">
                <a:solidFill>
                  <a:schemeClr val="bg2">
                    <a:lumMod val="50000"/>
                  </a:schemeClr>
                </a:solidFill>
                <a:effectLst/>
                <a:latin typeface="Century Gothic" panose="020B0502020202020204" pitchFamily="34" charset="0"/>
                <a:ea typeface="+mn-ea"/>
                <a:cs typeface="+mn-cs"/>
              </a:rPr>
              <a:t>updates related to that product and services group. </a:t>
            </a:r>
          </a:p>
          <a:p>
            <a:r>
              <a:rPr lang="en-US" sz="1200" kern="1200" dirty="0">
                <a:solidFill>
                  <a:schemeClr val="bg2">
                    <a:lumMod val="50000"/>
                  </a:schemeClr>
                </a:solidFill>
                <a:effectLst/>
                <a:latin typeface="Century Gothic" panose="020B0502020202020204" pitchFamily="34" charset="0"/>
                <a:ea typeface="+mn-ea"/>
                <a:cs typeface="+mn-cs"/>
              </a:rPr>
              <a:t> </a:t>
            </a:r>
          </a:p>
          <a:p>
            <a:r>
              <a:rPr lang="en-US" sz="1200" kern="1200" dirty="0">
                <a:solidFill>
                  <a:schemeClr val="bg2">
                    <a:lumMod val="50000"/>
                  </a:schemeClr>
                </a:solidFill>
                <a:effectLst/>
                <a:latin typeface="Century Gothic" panose="020B0502020202020204" pitchFamily="34" charset="0"/>
                <a:ea typeface="+mn-ea"/>
                <a:cs typeface="+mn-cs"/>
              </a:rPr>
              <a:t>In addition, members find all suppliers on that contract, supplier 2-sided</a:t>
            </a:r>
            <a:r>
              <a:rPr lang="en-US" sz="1200" kern="1200" baseline="0" dirty="0">
                <a:solidFill>
                  <a:schemeClr val="bg2">
                    <a:lumMod val="50000"/>
                  </a:schemeClr>
                </a:solidFill>
                <a:effectLst/>
                <a:latin typeface="Century Gothic" panose="020B0502020202020204" pitchFamily="34" charset="0"/>
                <a:ea typeface="+mn-ea"/>
                <a:cs typeface="+mn-cs"/>
              </a:rPr>
              <a:t> </a:t>
            </a:r>
            <a:r>
              <a:rPr lang="en-US" sz="1200" kern="1200" dirty="0">
                <a:solidFill>
                  <a:schemeClr val="bg2">
                    <a:lumMod val="50000"/>
                  </a:schemeClr>
                </a:solidFill>
                <a:effectLst/>
                <a:latin typeface="Century Gothic" panose="020B0502020202020204" pitchFamily="34" charset="0"/>
                <a:ea typeface="+mn-ea"/>
                <a:cs typeface="+mn-cs"/>
              </a:rPr>
              <a:t>sell sheets, products and services offered in the contract, and news and promotions, such as recent supplier articles from our monthly general bulletins, valid discounts being offered, and supplier </a:t>
            </a:r>
            <a:r>
              <a:rPr lang="en-US" sz="1200" kern="1200" dirty="0" err="1">
                <a:solidFill>
                  <a:schemeClr val="bg2">
                    <a:lumMod val="50000"/>
                  </a:schemeClr>
                </a:solidFill>
                <a:effectLst/>
                <a:latin typeface="Century Gothic" panose="020B0502020202020204" pitchFamily="34" charset="0"/>
                <a:ea typeface="+mn-ea"/>
                <a:cs typeface="+mn-cs"/>
              </a:rPr>
              <a:t>eBlasts</a:t>
            </a:r>
            <a:r>
              <a:rPr lang="en-US" sz="1200" kern="1200" dirty="0">
                <a:solidFill>
                  <a:schemeClr val="bg2">
                    <a:lumMod val="50000"/>
                  </a:schemeClr>
                </a:solidFill>
                <a:effectLst/>
                <a:latin typeface="Century Gothic" panose="020B0502020202020204" pitchFamily="34" charset="0"/>
                <a:ea typeface="+mn-ea"/>
                <a:cs typeface="+mn-cs"/>
              </a:rPr>
              <a:t>. </a:t>
            </a:r>
          </a:p>
          <a:p>
            <a:r>
              <a:rPr lang="en-US" sz="1200" kern="1200" dirty="0">
                <a:solidFill>
                  <a:schemeClr val="bg2">
                    <a:lumMod val="50000"/>
                  </a:schemeClr>
                </a:solidFill>
                <a:effectLst/>
                <a:latin typeface="Century Gothic" panose="020B0502020202020204" pitchFamily="34" charset="0"/>
                <a:ea typeface="+mn-ea"/>
                <a:cs typeface="+mn-cs"/>
              </a:rPr>
              <a:t> </a:t>
            </a:r>
          </a:p>
          <a:p>
            <a:r>
              <a:rPr lang="en-US" sz="1200" kern="1200" dirty="0">
                <a:solidFill>
                  <a:schemeClr val="bg2">
                    <a:lumMod val="50000"/>
                  </a:schemeClr>
                </a:solidFill>
                <a:effectLst/>
                <a:latin typeface="Century Gothic" panose="020B0502020202020204" pitchFamily="34" charset="0"/>
                <a:ea typeface="+mn-ea"/>
                <a:cs typeface="+mn-cs"/>
              </a:rPr>
              <a:t>Also available will be supplier videos, which are a new marketing opportunity we will be offering for a fee. We’ll be sending you more information about that in the near future as well as an additional complimentary opportunity to provide an 8.5x11 PDF to go as the back side of the sell sheet to promote your contract offering. </a:t>
            </a:r>
          </a:p>
          <a:p>
            <a:r>
              <a:rPr lang="en-US" sz="1200" kern="1200" dirty="0">
                <a:solidFill>
                  <a:schemeClr val="bg2">
                    <a:lumMod val="50000"/>
                  </a:schemeClr>
                </a:solidFill>
                <a:effectLst/>
                <a:latin typeface="Century Gothic" panose="020B0502020202020204" pitchFamily="34" charset="0"/>
                <a:ea typeface="+mn-ea"/>
                <a:cs typeface="+mn-cs"/>
              </a:rPr>
              <a:t> </a:t>
            </a:r>
          </a:p>
          <a:p>
            <a:r>
              <a:rPr lang="en-US" sz="1200" kern="1200" dirty="0">
                <a:solidFill>
                  <a:schemeClr val="bg2">
                    <a:lumMod val="50000"/>
                  </a:schemeClr>
                </a:solidFill>
                <a:effectLst/>
                <a:latin typeface="Century Gothic" panose="020B0502020202020204" pitchFamily="34" charset="0"/>
                <a:ea typeface="+mn-ea"/>
                <a:cs typeface="+mn-cs"/>
              </a:rPr>
              <a:t>Members will also notice icons next to listed suppliers. These icons identify marketplace participants, available price lists, and diverse businesses. </a:t>
            </a:r>
          </a:p>
        </p:txBody>
      </p:sp>
      <p:sp>
        <p:nvSpPr>
          <p:cNvPr id="4" name="Slide Number Placeholder 3"/>
          <p:cNvSpPr>
            <a:spLocks noGrp="1"/>
          </p:cNvSpPr>
          <p:nvPr>
            <p:ph type="sldNum" sz="quarter" idx="10"/>
          </p:nvPr>
        </p:nvSpPr>
        <p:spPr/>
        <p:txBody>
          <a:bodyPr/>
          <a:lstStyle/>
          <a:p>
            <a:fld id="{5B5D042F-6CD6-4595-98B3-4E91D7A54342}" type="slidenum">
              <a:rPr lang="en-US" smtClean="0"/>
              <a:t>26</a:t>
            </a:fld>
            <a:endParaRPr lang="en-US"/>
          </a:p>
        </p:txBody>
      </p:sp>
    </p:spTree>
    <p:extLst>
      <p:ext uri="{BB962C8B-B14F-4D97-AF65-F5344CB8AC3E}">
        <p14:creationId xmlns:p14="http://schemas.microsoft.com/office/powerpoint/2010/main" val="425231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MHEC has been around for a long time, but for those of you who don’t know us, not-for-profit, just like most of you. </a:t>
            </a:r>
          </a:p>
          <a:p>
            <a:endParaRPr lang="en-US" dirty="0"/>
          </a:p>
          <a:p>
            <a:r>
              <a:rPr lang="en-US" dirty="0"/>
              <a:t>We are a New England group purchasing organization and our main role is to create and manage a large portfolio of contracts that remove the complex process of going to bid. This takes a huge burden off of our members and makes purchasing 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0309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never belonged to a GPO, it enables economies of scale. The more members, the more spend.</a:t>
            </a:r>
          </a:p>
          <a:p>
            <a:endParaRPr lang="en-US" dirty="0"/>
          </a:p>
          <a:p>
            <a:r>
              <a:rPr lang="en-US" dirty="0"/>
              <a:t>The more spend from suppliers on our contracts, the more leverage our strategic sourcing managers have to drive own costs.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933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value of our contracts is that we have a diverse community of members that are comprised mainly of libraries, cities and towns, K-12 schools, and higher education. As libraries, you touch almost every sector.</a:t>
            </a:r>
          </a:p>
          <a:p>
            <a:endParaRPr lang="en-US" dirty="0"/>
          </a:p>
          <a:p>
            <a:r>
              <a:rPr lang="en-US" dirty="0"/>
              <a:t>As you cans see we have contracts that meet the needs of a broad ranges of members within these sectors.</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534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356074"/>
          </a:xfrm>
        </p:spPr>
        <p:txBody>
          <a:bodyPr/>
          <a:lstStyle/>
          <a:p>
            <a:r>
              <a:rPr lang="en-US" sz="1100" dirty="0"/>
              <a:t>Why should libraries use mhec contracts?</a:t>
            </a:r>
          </a:p>
          <a:p>
            <a:endParaRPr lang="en-US" sz="1100" dirty="0"/>
          </a:p>
          <a:p>
            <a:r>
              <a:rPr lang="en-US" sz="1100" dirty="0"/>
              <a:t>We’ve created a simple process for you to use our competitively bid contracts that eliminates the need to meet quoting requirements because we’ve already done that for you. </a:t>
            </a:r>
          </a:p>
          <a:p>
            <a:endParaRPr lang="en-US" sz="1100" dirty="0"/>
          </a:p>
          <a:p>
            <a:r>
              <a:rPr lang="en-US" sz="1100" dirty="0"/>
              <a:t>As a not for profit, we experience no gains from raised prices, supplier deals, or product selections. This is a trust factor that makes the choice to use us simple. The relationship we have with our suppliers helps and the support we provide to our members makes it an easy choice over competitors.</a:t>
            </a:r>
          </a:p>
          <a:p>
            <a:endParaRPr lang="en-US" sz="1100" dirty="0"/>
          </a:p>
          <a:p>
            <a:r>
              <a:rPr lang="en-US" sz="1100" dirty="0"/>
              <a:t>IT’s also that the MHEC team of strategic sourcing managers know what they are doing. They have all been trained in the rigors of the MA general law chapter 30b requiring a transparent and competitive process for going out to bid on a contract.  This rigor transcends state lines, so even though our sourcing managers are certified in Massachusetts state law, it complies with the tenets of the five other New England states. As a trusted advisor with dedicated support. we’re positioned to be your advocate. </a:t>
            </a:r>
          </a:p>
          <a:p>
            <a:endParaRPr lang="en-US" sz="1100" dirty="0"/>
          </a:p>
          <a:p>
            <a:r>
              <a:rPr lang="en-US" sz="1100" dirty="0"/>
              <a:t>Lastly, MHEC contracts are diverse. We 5 contracts that have been built to meet the needs of our library members. Plus we offer over 50 other contracts that libraries can use to take care of their facilities, furnish their interiors, maintain their exteriors, and more. We have over 2500 members that provide purchasing power I spoke of and we are a regional GPO that offers local suppliers as well as national suppliers and brands.</a:t>
            </a:r>
          </a:p>
          <a:p>
            <a:endParaRPr lang="en-US" sz="1100" dirty="0"/>
          </a:p>
          <a:p>
            <a:endParaRPr lang="en-US" sz="1100" dirty="0"/>
          </a:p>
          <a:p>
            <a:endParaRPr lang="en-US" dirty="0"/>
          </a:p>
        </p:txBody>
      </p:sp>
      <p:sp>
        <p:nvSpPr>
          <p:cNvPr id="4" name="Slide Number Placeholder 3"/>
          <p:cNvSpPr>
            <a:spLocks noGrp="1"/>
          </p:cNvSpPr>
          <p:nvPr>
            <p:ph type="sldNum" sz="quarter" idx="5"/>
          </p:nvPr>
        </p:nvSpPr>
        <p:spPr>
          <a:xfrm>
            <a:off x="6534149" y="8947150"/>
            <a:ext cx="323851" cy="2504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544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E8A67C2-1453-0801-76FA-204189FCBE4C}"/>
              </a:ext>
            </a:extLst>
          </p:cNvPr>
          <p:cNvSpPr txBox="1"/>
          <p:nvPr/>
        </p:nvSpPr>
        <p:spPr>
          <a:xfrm>
            <a:off x="690993" y="4473893"/>
            <a:ext cx="57209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There are basically 3 paths you can take to  purchase from an mhec contract:</a:t>
            </a:r>
          </a:p>
        </p:txBody>
      </p:sp>
    </p:spTree>
    <p:extLst>
      <p:ext uri="{BB962C8B-B14F-4D97-AF65-F5344CB8AC3E}">
        <p14:creationId xmlns:p14="http://schemas.microsoft.com/office/powerpoint/2010/main" val="330179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You can go directly to a supplier </a:t>
            </a:r>
            <a:r>
              <a:rPr lang="en-US" sz="1400" dirty="0" err="1"/>
              <a:t>supplier</a:t>
            </a:r>
            <a:r>
              <a:rPr lang="en-US" sz="1400" dirty="0"/>
              <a:t> with a PO</a:t>
            </a:r>
          </a:p>
          <a:p>
            <a:pPr marL="171450" indent="-171450">
              <a:buFont typeface="Arial" panose="020B0604020202020204" pitchFamily="34" charset="0"/>
              <a:buChar char="•"/>
            </a:pPr>
            <a:r>
              <a:rPr lang="en-US" sz="1400" dirty="0"/>
              <a:t>You can go direct </a:t>
            </a:r>
            <a:r>
              <a:rPr lang="en-US" sz="1400" dirty="0" err="1"/>
              <a:t>throughthe</a:t>
            </a:r>
            <a:r>
              <a:rPr lang="en-US" sz="1400" dirty="0"/>
              <a:t> i-buy marketplace using a shopping cart transaction</a:t>
            </a:r>
          </a:p>
          <a:p>
            <a:pPr marL="171450" indent="-171450">
              <a:buFont typeface="Arial" panose="020B0604020202020204" pitchFamily="34" charset="0"/>
              <a:buChar char="•"/>
            </a:pPr>
            <a:r>
              <a:rPr lang="en-US" sz="1400" dirty="0"/>
              <a:t>Or, by using i-buy to search, request a quote, and send a PO through i-buy to supplier designated contact</a:t>
            </a:r>
          </a:p>
          <a:p>
            <a:endParaRPr lang="en-US" sz="1400" b="1" dirty="0"/>
          </a:p>
          <a:p>
            <a:r>
              <a:rPr lang="en-US" sz="1400" b="1" dirty="0"/>
              <a:t>Choice of path really depends on:</a:t>
            </a:r>
          </a:p>
          <a:p>
            <a:pPr marL="171450" indent="-171450">
              <a:buFont typeface="Arial" panose="020B0604020202020204" pitchFamily="34" charset="0"/>
              <a:buChar char="•"/>
            </a:pPr>
            <a:r>
              <a:rPr lang="en-US" sz="1400" dirty="0"/>
              <a:t>type of product or service</a:t>
            </a:r>
          </a:p>
          <a:p>
            <a:pPr marL="171450" indent="-171450">
              <a:buFont typeface="Arial" panose="020B0604020202020204" pitchFamily="34" charset="0"/>
              <a:buChar char="•"/>
            </a:pPr>
            <a:r>
              <a:rPr lang="en-US" sz="1400" dirty="0"/>
              <a:t>whether there is an online store on i-buy</a:t>
            </a:r>
          </a:p>
          <a:p>
            <a:pPr marL="171450" indent="-171450">
              <a:buFont typeface="Arial" panose="020B0604020202020204" pitchFamily="34" charset="0"/>
              <a:buChar char="•"/>
            </a:pPr>
            <a:r>
              <a:rPr lang="en-US" sz="1400" dirty="0"/>
              <a:t>Or, really….just member preference</a:t>
            </a:r>
          </a:p>
          <a:p>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159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870271"/>
          </a:xfrm>
        </p:spPr>
        <p:txBody>
          <a:bodyPr/>
          <a:lstStyle/>
          <a:p>
            <a:r>
              <a:rPr lang="en-US" dirty="0"/>
              <a:t>Today, I am going to demonstrate a new online purchasing tool we launched earlier this year called the i-buy marketplace. It’s very similar to other online marketplaces that you may have already used and  offers a simple way for libraries to purchase items from MHEC contracts. With over 50 contracts including 5 specifically for libraries you can use i-buy to purchase items ranging from books to building supplies, subscriptions to snowmelt, computers to carpet, and furniture to facility supplies.  </a:t>
            </a:r>
          </a:p>
          <a:p>
            <a:endParaRPr lang="en-US" dirty="0"/>
          </a:p>
          <a:p>
            <a:r>
              <a:rPr lang="en-US" dirty="0"/>
              <a:t>It gives you an easy way to search for products and gather quotes from multiple suppliers of those products all at once.</a:t>
            </a:r>
          </a:p>
          <a:p>
            <a:endParaRPr lang="en-US" dirty="0"/>
          </a:p>
          <a:p>
            <a:r>
              <a:rPr lang="en-US" dirty="0"/>
              <a:t>You can pay for your purchase your way, whether by PO, credit cards, or P Cards.</a:t>
            </a:r>
          </a:p>
          <a:p>
            <a:endParaRPr lang="en-US" dirty="0"/>
          </a:p>
          <a:p>
            <a:r>
              <a:rPr lang="en-US" dirty="0"/>
              <a:t>The single cart checkout function enables you to buy different products offered by different suppliers and even using different payment methods—all from the same cart.</a:t>
            </a:r>
          </a:p>
          <a:p>
            <a:endParaRPr lang="en-US" dirty="0"/>
          </a:p>
          <a:p>
            <a:r>
              <a:rPr lang="en-US" dirty="0"/>
              <a:t>Administrative controls help ensure only in your organization that are authorized to buy can do so. </a:t>
            </a:r>
          </a:p>
          <a:p>
            <a:endParaRPr lang="en-US" dirty="0"/>
          </a:p>
          <a:p>
            <a:r>
              <a:rPr lang="en-US" dirty="0"/>
              <a:t>There is a specific search function that allows you to find diverse suppliers to help you meet your diversity goals.</a:t>
            </a:r>
          </a:p>
          <a:p>
            <a:endParaRPr lang="en-US" dirty="0"/>
          </a:p>
          <a:p>
            <a:r>
              <a:rPr lang="en-US" dirty="0"/>
              <a:t>And finally, i-buy enables you to make product comparisons so you can decide which item fits your needs best.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522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3F762-584C-43AF-B8D2-B89B9C0851BF}" type="slidenum">
              <a:rPr kumimoji="0" lang="en-US" sz="1200" b="0" i="0" u="none" strike="noStrike" kern="1200" cap="none" spc="0" normalizeH="0" baseline="0" noProof="0" smtClean="0">
                <a:ln>
                  <a:noFill/>
                </a:ln>
                <a:solidFill>
                  <a:srgbClr val="E7E6E6">
                    <a:lumMod val="50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6279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D4140CC-5D35-477E-8C2F-02F906CE84F2}"/>
              </a:ext>
            </a:extLst>
          </p:cNvPr>
          <p:cNvSpPr>
            <a:spLocks noGrp="1"/>
          </p:cNvSpPr>
          <p:nvPr>
            <p:ph type="pic" sz="quarter" idx="14" hasCustomPrompt="1"/>
          </p:nvPr>
        </p:nvSpPr>
        <p:spPr>
          <a:xfrm>
            <a:off x="-7146" y="2419350"/>
            <a:ext cx="12233275" cy="3918233"/>
          </a:xfrm>
        </p:spPr>
        <p:txBody>
          <a:bodyPr/>
          <a:lstStyle>
            <a:lvl1pPr>
              <a:defRPr/>
            </a:lvl1pPr>
          </a:lstStyle>
          <a:p>
            <a:r>
              <a:rPr lang="en-US" dirty="0"/>
              <a:t>click icon to add picture from </a:t>
            </a:r>
            <a:r>
              <a:rPr lang="en-US"/>
              <a:t>image library</a:t>
            </a:r>
            <a:endParaRPr lang="en-US" dirty="0"/>
          </a:p>
        </p:txBody>
      </p:sp>
      <p:sp>
        <p:nvSpPr>
          <p:cNvPr id="5" name="Slide Number Placeholder 5">
            <a:extLst>
              <a:ext uri="{FF2B5EF4-FFF2-40B4-BE49-F238E27FC236}">
                <a16:creationId xmlns:a16="http://schemas.microsoft.com/office/drawing/2014/main" id="{4793414A-7FED-4A68-8522-130BDCF16E7E}"/>
              </a:ext>
            </a:extLst>
          </p:cNvPr>
          <p:cNvSpPr txBox="1">
            <a:spLocks/>
          </p:cNvSpPr>
          <p:nvPr/>
        </p:nvSpPr>
        <p:spPr>
          <a:xfrm>
            <a:off x="2808377" y="63860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E695A0-68CC-40D6-8F41-FE6AE0D51579}" type="slidenum">
              <a:rPr lang="en-US" sz="1200" smtClean="0">
                <a:solidFill>
                  <a:schemeClr val="tx1"/>
                </a:solidFill>
                <a:latin typeface="Century Gothic" panose="020B0502020202020204" pitchFamily="34" charset="0"/>
              </a:rPr>
              <a:pPr/>
              <a:t>‹#›</a:t>
            </a:fld>
            <a:endParaRPr lang="en-US" sz="1200"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EEE9382B-8D49-4B1E-8D22-EDE317E6D45C}"/>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DFE6F84-8A6E-4381-B25E-912F6C803671}"/>
              </a:ext>
            </a:extLst>
          </p:cNvPr>
          <p:cNvSpPr txBox="1"/>
          <p:nvPr/>
        </p:nvSpPr>
        <p:spPr>
          <a:xfrm>
            <a:off x="-1" y="1957878"/>
            <a:ext cx="12233565" cy="461665"/>
          </a:xfrm>
          <a:prstGeom prst="rect">
            <a:avLst/>
          </a:prstGeom>
          <a:solidFill>
            <a:srgbClr val="44546A"/>
          </a:solidFill>
        </p:spPr>
        <p:txBody>
          <a:bodyPr wrap="square" rtlCol="0">
            <a:spAutoFit/>
          </a:bodyPr>
          <a:lstStyle/>
          <a:p>
            <a:r>
              <a:rPr lang="en-US" sz="2400" dirty="0">
                <a:solidFill>
                  <a:schemeClr val="bg1"/>
                </a:solidFill>
                <a:latin typeface="Century Gothic" panose="020B0502020202020204" pitchFamily="34" charset="0"/>
              </a:rPr>
              <a:t> </a:t>
            </a:r>
          </a:p>
        </p:txBody>
      </p:sp>
      <p:sp>
        <p:nvSpPr>
          <p:cNvPr id="17" name="TextBox 16">
            <a:extLst>
              <a:ext uri="{FF2B5EF4-FFF2-40B4-BE49-F238E27FC236}">
                <a16:creationId xmlns:a16="http://schemas.microsoft.com/office/drawing/2014/main" id="{2BCCC0D3-5D0C-4D32-9142-D6400D97F61A}"/>
              </a:ext>
            </a:extLst>
          </p:cNvPr>
          <p:cNvSpPr txBox="1"/>
          <p:nvPr/>
        </p:nvSpPr>
        <p:spPr>
          <a:xfrm>
            <a:off x="211101" y="2021450"/>
            <a:ext cx="9890638" cy="369332"/>
          </a:xfrm>
          <a:prstGeom prst="rect">
            <a:avLst/>
          </a:prstGeom>
          <a:noFill/>
        </p:spPr>
        <p:txBody>
          <a:bodyPr wrap="square" rtlCol="0">
            <a:spAutoFit/>
          </a:bodyPr>
          <a:lstStyle/>
          <a:p>
            <a:r>
              <a:rPr lang="en-US" dirty="0">
                <a:solidFill>
                  <a:schemeClr val="bg1"/>
                </a:solidFill>
                <a:latin typeface="Century Gothic" panose="020B0502020202020204" pitchFamily="34" charset="0"/>
                <a:cs typeface="Arial" panose="020B0604020202020204" pitchFamily="34" charset="0"/>
              </a:rPr>
              <a:t>presenter:  </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93A6ED5-BBC7-4F39-86B8-6E7FB8960E8F}"/>
              </a:ext>
            </a:extLst>
          </p:cNvPr>
          <p:cNvSpPr/>
          <p:nvPr/>
        </p:nvSpPr>
        <p:spPr>
          <a:xfrm>
            <a:off x="-1" y="1910349"/>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6237DE0-4611-4A9A-854A-2017E3122483}"/>
              </a:ext>
            </a:extLst>
          </p:cNvPr>
          <p:cNvSpPr>
            <a:spLocks noGrp="1"/>
          </p:cNvSpPr>
          <p:nvPr>
            <p:ph type="title" hasCustomPrompt="1"/>
          </p:nvPr>
        </p:nvSpPr>
        <p:spPr>
          <a:xfrm>
            <a:off x="177564" y="1163349"/>
            <a:ext cx="11797960" cy="1015631"/>
          </a:xfrm>
        </p:spPr>
        <p:txBody>
          <a:bodyPr>
            <a:normAutofit/>
          </a:bodyPr>
          <a:lstStyle>
            <a:lvl1pPr>
              <a:defRPr sz="4800">
                <a:solidFill>
                  <a:schemeClr val="bg2">
                    <a:lumMod val="50000"/>
                  </a:schemeClr>
                </a:solidFill>
                <a:latin typeface="Century Gothic" panose="020B0502020202020204" pitchFamily="34" charset="0"/>
              </a:defRPr>
            </a:lvl1pPr>
          </a:lstStyle>
          <a:p>
            <a:r>
              <a:rPr lang="en-US" dirty="0"/>
              <a:t>click to edit title</a:t>
            </a:r>
          </a:p>
        </p:txBody>
      </p:sp>
      <p:sp>
        <p:nvSpPr>
          <p:cNvPr id="38" name="Content Placeholder 37">
            <a:extLst>
              <a:ext uri="{FF2B5EF4-FFF2-40B4-BE49-F238E27FC236}">
                <a16:creationId xmlns:a16="http://schemas.microsoft.com/office/drawing/2014/main" id="{4815DEDC-23A3-431B-A4FC-EEBEE25209A0}"/>
              </a:ext>
            </a:extLst>
          </p:cNvPr>
          <p:cNvSpPr>
            <a:spLocks noGrp="1"/>
          </p:cNvSpPr>
          <p:nvPr>
            <p:ph sz="quarter" idx="13" hasCustomPrompt="1"/>
          </p:nvPr>
        </p:nvSpPr>
        <p:spPr>
          <a:xfrm>
            <a:off x="1432321" y="2052814"/>
            <a:ext cx="7305933" cy="461963"/>
          </a:xfrm>
        </p:spPr>
        <p:txBody>
          <a:bodyPr>
            <a:normAutofit/>
          </a:bodyPr>
          <a:lstStyle>
            <a:lvl1pPr marL="0" indent="0">
              <a:buNone/>
              <a:defRPr sz="1800" baseline="0">
                <a:solidFill>
                  <a:schemeClr val="bg1"/>
                </a:solidFill>
                <a:latin typeface="Century Gothic" panose="020B0502020202020204" pitchFamily="34" charset="0"/>
              </a:defRPr>
            </a:lvl1pPr>
          </a:lstStyle>
          <a:p>
            <a:pPr lvl="0"/>
            <a:r>
              <a:rPr lang="en-US" dirty="0"/>
              <a:t>click to add name</a:t>
            </a:r>
          </a:p>
        </p:txBody>
      </p:sp>
      <p:sp>
        <p:nvSpPr>
          <p:cNvPr id="14" name="Rectangle 13">
            <a:extLst>
              <a:ext uri="{FF2B5EF4-FFF2-40B4-BE49-F238E27FC236}">
                <a16:creationId xmlns:a16="http://schemas.microsoft.com/office/drawing/2014/main" id="{0C7FEB7E-1406-41AA-A31A-570E81C632BA}"/>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1980E7F-6643-43C5-B869-386E8676E4CC}"/>
              </a:ext>
            </a:extLst>
          </p:cNvPr>
          <p:cNvPicPr>
            <a:picLocks noChangeAspect="1"/>
          </p:cNvPicPr>
          <p:nvPr/>
        </p:nvPicPr>
        <p:blipFill rotWithShape="1">
          <a:blip r:embed="rId2">
            <a:extLst>
              <a:ext uri="{28A0092B-C50C-407E-A947-70E740481C1C}">
                <a14:useLocalDpi xmlns:a14="http://schemas.microsoft.com/office/drawing/2010/main" val="0"/>
              </a:ext>
            </a:extLst>
          </a:blip>
          <a:srcRect t="1" r="-545" b="20996"/>
          <a:stretch/>
        </p:blipFill>
        <p:spPr>
          <a:xfrm>
            <a:off x="253755" y="35749"/>
            <a:ext cx="2962073" cy="1015631"/>
          </a:xfrm>
          <a:prstGeom prst="rect">
            <a:avLst/>
          </a:prstGeom>
        </p:spPr>
      </p:pic>
      <p:sp>
        <p:nvSpPr>
          <p:cNvPr id="21" name="TextBox 20">
            <a:extLst>
              <a:ext uri="{FF2B5EF4-FFF2-40B4-BE49-F238E27FC236}">
                <a16:creationId xmlns:a16="http://schemas.microsoft.com/office/drawing/2014/main" id="{C46E2BDB-53DD-453B-8A6D-22D6082408B2}"/>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351457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538D5A8-4543-433D-A47B-452DE4524174}"/>
              </a:ext>
            </a:extLst>
          </p:cNvPr>
          <p:cNvSpPr/>
          <p:nvPr userDrawn="1"/>
        </p:nvSpPr>
        <p:spPr>
          <a:xfrm>
            <a:off x="0" y="0"/>
            <a:ext cx="5798819" cy="6392232"/>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940B8B4C-8196-44EF-824A-8346F830CA76}"/>
              </a:ext>
            </a:extLst>
          </p:cNvPr>
          <p:cNvSpPr>
            <a:spLocks noGrp="1"/>
          </p:cNvSpPr>
          <p:nvPr userDrawn="1">
            <p:ph idx="1" hasCustomPrompt="1"/>
          </p:nvPr>
        </p:nvSpPr>
        <p:spPr>
          <a:xfrm>
            <a:off x="5894888" y="236601"/>
            <a:ext cx="5796369" cy="5877157"/>
          </a:xfrm>
        </p:spPr>
        <p:txBody>
          <a:bodyPr anchor="ctr"/>
          <a:lstStyle>
            <a:lvl1pPr>
              <a:defRPr>
                <a:solidFill>
                  <a:schemeClr val="bg2">
                    <a:lumMod val="50000"/>
                  </a:schemeClr>
                </a:solidFill>
                <a:latin typeface="Century Gothic" panose="020B0502020202020204" pitchFamily="34" charset="0"/>
              </a:defRPr>
            </a:lvl1pPr>
            <a:lvl2pPr marL="685800" indent="-228600">
              <a:buClr>
                <a:schemeClr val="bg2">
                  <a:lumMod val="50000"/>
                </a:schemeClr>
              </a:buClr>
              <a:buFont typeface="Century Gothic" panose="020B0502020202020204" pitchFamily="34" charset="0"/>
              <a:buChar char="–"/>
              <a:defRPr>
                <a:solidFill>
                  <a:schemeClr val="bg2">
                    <a:lumMod val="50000"/>
                  </a:schemeClr>
                </a:solidFill>
                <a:latin typeface="Century Gothic" panose="020B0502020202020204" pitchFamily="34" charset="0"/>
              </a:defRPr>
            </a:lvl2pPr>
            <a:lvl3pPr marL="1143000" indent="-228600">
              <a:buClr>
                <a:schemeClr val="bg2">
                  <a:lumMod val="50000"/>
                </a:schemeClr>
              </a:buClr>
              <a:buFont typeface="Courier New" panose="02070309020205020404" pitchFamily="49" charset="0"/>
              <a:buChar char="o"/>
              <a:defRPr>
                <a:solidFill>
                  <a:schemeClr val="bg2">
                    <a:lumMod val="50000"/>
                  </a:schemeClr>
                </a:solidFill>
                <a:latin typeface="Century Gothic" panose="020B0502020202020204" pitchFamily="34" charset="0"/>
              </a:defRPr>
            </a:lvl3pPr>
            <a:lvl4pPr marL="1600200" indent="-228600">
              <a:buClr>
                <a:schemeClr val="bg2">
                  <a:lumMod val="50000"/>
                </a:schemeClr>
              </a:buClr>
              <a:buFont typeface="Century Gothic" panose="020B0502020202020204" pitchFamily="34" charset="0"/>
              <a:buChar char="–"/>
              <a:defRPr>
                <a:solidFill>
                  <a:schemeClr val="bg2">
                    <a:lumMod val="50000"/>
                  </a:schemeClr>
                </a:solidFill>
                <a:latin typeface="Century Gothic" panose="020B0502020202020204" pitchFamily="34" charset="0"/>
              </a:defRPr>
            </a:lvl4pPr>
            <a:lvl5pPr>
              <a:buClr>
                <a:schemeClr val="bg2">
                  <a:lumMod val="50000"/>
                </a:schemeClr>
              </a:buClr>
              <a:defRPr>
                <a:solidFill>
                  <a:schemeClr val="bg2">
                    <a:lumMod val="50000"/>
                  </a:schemeClr>
                </a:solidFill>
                <a:latin typeface="Century Gothic" panose="020B0502020202020204" pitchFamily="34" charset="0"/>
              </a:defRPr>
            </a:lvl5pPr>
          </a:lstStyle>
          <a:p>
            <a:pPr lvl="0"/>
            <a:r>
              <a:rPr lang="en-US" dirty="0"/>
              <a:t>click to edit text</a:t>
            </a:r>
          </a:p>
        </p:txBody>
      </p:sp>
      <p:sp>
        <p:nvSpPr>
          <p:cNvPr id="11" name="Rectangle 10">
            <a:extLst>
              <a:ext uri="{FF2B5EF4-FFF2-40B4-BE49-F238E27FC236}">
                <a16:creationId xmlns:a16="http://schemas.microsoft.com/office/drawing/2014/main" id="{5D20E38A-59B4-483A-8616-7C7F0E29A242}"/>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79C6B6B-8D9A-42AE-8479-109C7DB9F354}"/>
              </a:ext>
            </a:extLst>
          </p:cNvPr>
          <p:cNvSpPr>
            <a:spLocks noGrp="1"/>
          </p:cNvSpPr>
          <p:nvPr userDrawn="1">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8" name="Rectangle 17">
            <a:extLst>
              <a:ext uri="{FF2B5EF4-FFF2-40B4-BE49-F238E27FC236}">
                <a16:creationId xmlns:a16="http://schemas.microsoft.com/office/drawing/2014/main" id="{EDE36589-7371-4203-AE60-FBF571AAE263}"/>
              </a:ext>
            </a:extLst>
          </p:cNvPr>
          <p:cNvSpPr/>
          <p:nvPr userDrawn="1"/>
        </p:nvSpPr>
        <p:spPr>
          <a:xfrm>
            <a:off x="-24355" y="6366343"/>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B195BF-9B3D-4E6D-A104-CEE6CDE0D628}"/>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6" name="TextBox 15">
            <a:extLst>
              <a:ext uri="{FF2B5EF4-FFF2-40B4-BE49-F238E27FC236}">
                <a16:creationId xmlns:a16="http://schemas.microsoft.com/office/drawing/2014/main" id="{CD0C466D-C835-4D71-9564-C789C786189B}"/>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6" name="Text Placeholder 5">
            <a:extLst>
              <a:ext uri="{FF2B5EF4-FFF2-40B4-BE49-F238E27FC236}">
                <a16:creationId xmlns:a16="http://schemas.microsoft.com/office/drawing/2014/main" id="{9C3B50D0-2C8C-4CEF-9463-8E150BC1D20C}"/>
              </a:ext>
            </a:extLst>
          </p:cNvPr>
          <p:cNvSpPr>
            <a:spLocks noGrp="1"/>
          </p:cNvSpPr>
          <p:nvPr>
            <p:ph type="body" sz="quarter" idx="15" hasCustomPrompt="1"/>
          </p:nvPr>
        </p:nvSpPr>
        <p:spPr>
          <a:xfrm>
            <a:off x="250825" y="1642188"/>
            <a:ext cx="5202238" cy="2976465"/>
          </a:xfrm>
        </p:spPr>
        <p:txBody>
          <a:bodyPr anchor="ctr"/>
          <a:lstStyle>
            <a:lvl1pPr marL="0" indent="0" algn="r">
              <a:buNone/>
              <a:defRPr sz="3600">
                <a:solidFill>
                  <a:schemeClr val="bg1"/>
                </a:solidFill>
              </a:defRPr>
            </a:lvl1pPr>
            <a:lvl2pPr marL="457200" indent="0" algn="r">
              <a:buNone/>
              <a:defRPr sz="2800" i="1">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US" dirty="0"/>
              <a:t>click to edit slide title</a:t>
            </a:r>
          </a:p>
        </p:txBody>
      </p:sp>
    </p:spTree>
    <p:extLst>
      <p:ext uri="{BB962C8B-B14F-4D97-AF65-F5344CB8AC3E}">
        <p14:creationId xmlns:p14="http://schemas.microsoft.com/office/powerpoint/2010/main" val="3004929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827CAF-1923-4042-8B5C-FE8F1A741B04}"/>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73311B4-7160-4F34-9AE9-9FA74F70D4DA}"/>
              </a:ext>
            </a:extLst>
          </p:cNvPr>
          <p:cNvSpPr/>
          <p:nvPr userDrawn="1"/>
        </p:nvSpPr>
        <p:spPr>
          <a:xfrm>
            <a:off x="0" y="1709737"/>
            <a:ext cx="12240709" cy="285273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E423FA-E2DF-4DCA-B6D5-2304662BE060}"/>
              </a:ext>
            </a:extLst>
          </p:cNvPr>
          <p:cNvSpPr>
            <a:spLocks noGrp="1"/>
          </p:cNvSpPr>
          <p:nvPr>
            <p:ph type="title" hasCustomPrompt="1"/>
          </p:nvPr>
        </p:nvSpPr>
        <p:spPr>
          <a:xfrm>
            <a:off x="288758" y="1709738"/>
            <a:ext cx="11646568" cy="2852737"/>
          </a:xfrm>
        </p:spPr>
        <p:txBody>
          <a:bodyPr anchor="ctr">
            <a:normAutofit/>
          </a:bodyPr>
          <a:lstStyle>
            <a:lvl1pPr algn="l">
              <a:defRPr sz="4400">
                <a:solidFill>
                  <a:schemeClr val="bg1"/>
                </a:solidFill>
                <a:latin typeface="Century Gothic" panose="020B0502020202020204" pitchFamily="34" charset="0"/>
              </a:defRPr>
            </a:lvl1pPr>
          </a:lstStyle>
          <a:p>
            <a:r>
              <a:rPr lang="en-US" dirty="0"/>
              <a:t>click to edit section title</a:t>
            </a:r>
          </a:p>
        </p:txBody>
      </p:sp>
      <p:sp>
        <p:nvSpPr>
          <p:cNvPr id="6" name="Slide Number Placeholder 5">
            <a:extLst>
              <a:ext uri="{FF2B5EF4-FFF2-40B4-BE49-F238E27FC236}">
                <a16:creationId xmlns:a16="http://schemas.microsoft.com/office/drawing/2014/main" id="{89ECDF05-9F2A-4887-8EA7-61C8C9F3885D}"/>
              </a:ext>
            </a:extLst>
          </p:cNvPr>
          <p:cNvSpPr>
            <a:spLocks noGrp="1"/>
          </p:cNvSpPr>
          <p:nvPr userDrawn="1">
            <p:ph type="sldNum" sz="quarter" idx="12"/>
          </p:nvPr>
        </p:nvSpPr>
        <p:spPr>
          <a:xfrm>
            <a:off x="831850" y="6356350"/>
            <a:ext cx="4471670" cy="501650"/>
          </a:xfrm>
          <a:prstGeom prst="rect">
            <a:avLst/>
          </a:prstGeom>
        </p:spPr>
        <p:txBody>
          <a:bodyPr/>
          <a:lstStyle>
            <a:lvl1pPr algn="r">
              <a:defRPr>
                <a:solidFill>
                  <a:srgbClr val="92D050"/>
                </a:solidFill>
              </a:defRPr>
            </a:lvl1pPr>
          </a:lstStyle>
          <a:p>
            <a:fld id="{06E695A0-68CC-40D6-8F41-FE6AE0D51579}" type="slidenum">
              <a:rPr lang="en-US" smtClean="0"/>
              <a:pPr/>
              <a:t>‹#›</a:t>
            </a:fld>
            <a:endParaRPr lang="en-US" dirty="0"/>
          </a:p>
        </p:txBody>
      </p:sp>
      <p:sp>
        <p:nvSpPr>
          <p:cNvPr id="12" name="Rectangle 11">
            <a:extLst>
              <a:ext uri="{FF2B5EF4-FFF2-40B4-BE49-F238E27FC236}">
                <a16:creationId xmlns:a16="http://schemas.microsoft.com/office/drawing/2014/main" id="{3EBF8195-DC87-4F70-80BC-FC7367931AED}"/>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0430C5-0958-47B1-8C48-8A1E291D1FE3}"/>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1" name="TextBox 10">
            <a:extLst>
              <a:ext uri="{FF2B5EF4-FFF2-40B4-BE49-F238E27FC236}">
                <a16:creationId xmlns:a16="http://schemas.microsoft.com/office/drawing/2014/main" id="{53908A94-141D-4903-8226-801D020FA437}"/>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651097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BD5C2B-CBCF-4A93-BB1B-B5D237D71BF6}"/>
              </a:ext>
            </a:extLst>
          </p:cNvPr>
          <p:cNvSpPr/>
          <p:nvPr/>
        </p:nvSpPr>
        <p:spPr>
          <a:xfrm>
            <a:off x="-1" y="-1"/>
            <a:ext cx="5798819" cy="6400801"/>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6DA00531-09F4-4466-B77C-33E3E377EDDB}"/>
              </a:ext>
            </a:extLst>
          </p:cNvPr>
          <p:cNvSpPr>
            <a:spLocks noGrp="1"/>
          </p:cNvSpPr>
          <p:nvPr userDrawn="1">
            <p:ph type="title" hasCustomPrompt="1"/>
          </p:nvPr>
        </p:nvSpPr>
        <p:spPr>
          <a:xfrm>
            <a:off x="5979669" y="498111"/>
            <a:ext cx="5875020" cy="1217613"/>
          </a:xfrm>
        </p:spPr>
        <p:txBody>
          <a:bodyPr anchor="t">
            <a:normAutofit/>
          </a:bodyPr>
          <a:lstStyle>
            <a:lvl1pPr algn="l">
              <a:defRPr sz="3600">
                <a:solidFill>
                  <a:schemeClr val="bg2">
                    <a:lumMod val="50000"/>
                  </a:schemeClr>
                </a:solidFill>
                <a:latin typeface="Century Gothic" panose="020B0502020202020204" pitchFamily="34" charset="0"/>
              </a:defRPr>
            </a:lvl1pPr>
          </a:lstStyle>
          <a:p>
            <a:r>
              <a:rPr lang="en-US" dirty="0"/>
              <a:t>edit two-column style </a:t>
            </a:r>
          </a:p>
        </p:txBody>
      </p:sp>
      <p:sp>
        <p:nvSpPr>
          <p:cNvPr id="3" name="Content Placeholder 2">
            <a:extLst>
              <a:ext uri="{FF2B5EF4-FFF2-40B4-BE49-F238E27FC236}">
                <a16:creationId xmlns:a16="http://schemas.microsoft.com/office/drawing/2014/main" id="{7EA40694-720B-4409-9839-E007E372D000}"/>
              </a:ext>
            </a:extLst>
          </p:cNvPr>
          <p:cNvSpPr>
            <a:spLocks noGrp="1"/>
          </p:cNvSpPr>
          <p:nvPr userDrawn="1">
            <p:ph sz="half" idx="1" hasCustomPrompt="1"/>
          </p:nvPr>
        </p:nvSpPr>
        <p:spPr>
          <a:xfrm>
            <a:off x="233027" y="1814734"/>
            <a:ext cx="5318549" cy="4332197"/>
          </a:xfrm>
        </p:spPr>
        <p:txBody>
          <a:bodyPr/>
          <a:lstStyle>
            <a:lvl1pPr>
              <a:defRPr>
                <a:solidFill>
                  <a:schemeClr val="bg1"/>
                </a:solidFill>
                <a:latin typeface="Century Gothic" panose="020B0502020202020204" pitchFamily="34" charset="0"/>
              </a:defRPr>
            </a:lvl1pPr>
            <a:lvl2pPr marL="685800" indent="-277813">
              <a:buClr>
                <a:schemeClr val="bg1"/>
              </a:buClr>
              <a:buFont typeface="Century Gothic" panose="020B0502020202020204" pitchFamily="34" charset="0"/>
              <a:buChar char="–"/>
              <a:defRPr>
                <a:solidFill>
                  <a:schemeClr val="bg1"/>
                </a:solidFill>
                <a:latin typeface="Century Gothic" panose="020B0502020202020204" pitchFamily="34" charset="0"/>
              </a:defRPr>
            </a:lvl2pPr>
            <a:lvl3pPr marL="1093788" indent="-228600">
              <a:buFont typeface="Courier New" panose="02070309020205020404" pitchFamily="49" charset="0"/>
              <a:buChar char="o"/>
              <a:defRPr>
                <a:solidFill>
                  <a:schemeClr val="bg1"/>
                </a:solidFill>
                <a:latin typeface="Century Gothic" panose="020B0502020202020204" pitchFamily="34" charset="0"/>
              </a:defRPr>
            </a:lvl3pPr>
            <a:lvl4pPr marL="914400" indent="-228600">
              <a:defRPr>
                <a:solidFill>
                  <a:schemeClr val="bg1"/>
                </a:solidFill>
                <a:latin typeface="Century Gothic" panose="020B0502020202020204" pitchFamily="34" charset="0"/>
              </a:defRPr>
            </a:lvl4pPr>
            <a:lvl5pPr marL="1143000" indent="-228600">
              <a:defRPr>
                <a:solidFill>
                  <a:schemeClr val="bg1"/>
                </a:solidFill>
                <a:latin typeface="Century Gothic" panose="020B0502020202020204" pitchFamily="34" charset="0"/>
              </a:defRPr>
            </a:lvl5pPr>
          </a:lstStyle>
          <a:p>
            <a:pPr lvl="0"/>
            <a:r>
              <a:rPr lang="en-US" dirty="0"/>
              <a:t>click edit text</a:t>
            </a:r>
          </a:p>
          <a:p>
            <a:pPr lvl="1"/>
            <a:r>
              <a:rPr lang="en-US" dirty="0"/>
              <a:t>second level</a:t>
            </a:r>
          </a:p>
          <a:p>
            <a:pPr lvl="2"/>
            <a:r>
              <a:rPr lang="en-US" dirty="0"/>
              <a:t>Third level</a:t>
            </a:r>
          </a:p>
        </p:txBody>
      </p:sp>
      <p:sp>
        <p:nvSpPr>
          <p:cNvPr id="14" name="Rectangle 13">
            <a:extLst>
              <a:ext uri="{FF2B5EF4-FFF2-40B4-BE49-F238E27FC236}">
                <a16:creationId xmlns:a16="http://schemas.microsoft.com/office/drawing/2014/main" id="{52917804-6BD2-4D7D-A0C0-FBAF76962180}"/>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048D5298-712B-4204-8765-DD9E59DC3853}"/>
              </a:ext>
            </a:extLst>
          </p:cNvPr>
          <p:cNvSpPr>
            <a:spLocks noGrp="1"/>
          </p:cNvSpPr>
          <p:nvPr userDrawn="1">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6" name="Content Placeholder 2">
            <a:extLst>
              <a:ext uri="{FF2B5EF4-FFF2-40B4-BE49-F238E27FC236}">
                <a16:creationId xmlns:a16="http://schemas.microsoft.com/office/drawing/2014/main" id="{18392E27-ACE2-4173-AD4F-3FB36C02833F}"/>
              </a:ext>
            </a:extLst>
          </p:cNvPr>
          <p:cNvSpPr>
            <a:spLocks noGrp="1"/>
          </p:cNvSpPr>
          <p:nvPr>
            <p:ph sz="half" idx="15" hasCustomPrompt="1"/>
          </p:nvPr>
        </p:nvSpPr>
        <p:spPr>
          <a:xfrm>
            <a:off x="5986132" y="1814734"/>
            <a:ext cx="5868557" cy="4330247"/>
          </a:xfrm>
        </p:spPr>
        <p:txBody>
          <a:bodyPr/>
          <a:lstStyle>
            <a:lvl1pPr>
              <a:defRPr>
                <a:solidFill>
                  <a:schemeClr val="bg2">
                    <a:lumMod val="50000"/>
                  </a:schemeClr>
                </a:solidFill>
                <a:latin typeface="Century Gothic" panose="020B0502020202020204" pitchFamily="34" charset="0"/>
              </a:defRPr>
            </a:lvl1pPr>
            <a:lvl2pPr marL="685800" indent="-277813">
              <a:buFont typeface="Century Gothic" panose="020B0502020202020204" pitchFamily="34" charset="0"/>
              <a:buChar char="–"/>
              <a:defRPr>
                <a:solidFill>
                  <a:schemeClr val="bg2">
                    <a:lumMod val="50000"/>
                  </a:schemeClr>
                </a:solidFill>
                <a:latin typeface="Century Gothic" panose="020B0502020202020204" pitchFamily="34" charset="0"/>
              </a:defRPr>
            </a:lvl2pPr>
            <a:lvl3pPr marL="1093788" indent="-228600">
              <a:buFont typeface="Courier New" panose="02070309020205020404" pitchFamily="49" charset="0"/>
              <a:buChar char="o"/>
              <a:defRPr>
                <a:solidFill>
                  <a:schemeClr val="bg2">
                    <a:lumMod val="50000"/>
                  </a:schemeClr>
                </a:solidFill>
                <a:latin typeface="Century Gothic" panose="020B0502020202020204" pitchFamily="34" charset="0"/>
              </a:defRPr>
            </a:lvl3pPr>
            <a:lvl4pPr marL="914400" indent="-228600">
              <a:defRPr>
                <a:solidFill>
                  <a:schemeClr val="bg1"/>
                </a:solidFill>
                <a:latin typeface="Century Gothic" panose="020B0502020202020204" pitchFamily="34" charset="0"/>
              </a:defRPr>
            </a:lvl4pPr>
            <a:lvl5pPr marL="1143000" indent="-228600">
              <a:defRPr>
                <a:solidFill>
                  <a:schemeClr val="bg1"/>
                </a:solidFill>
                <a:latin typeface="Century Gothic" panose="020B0502020202020204" pitchFamily="34" charset="0"/>
              </a:defRPr>
            </a:lvl5pPr>
          </a:lstStyle>
          <a:p>
            <a:pPr lvl="0"/>
            <a:r>
              <a:rPr lang="en-US" dirty="0"/>
              <a:t>click edit text</a:t>
            </a:r>
          </a:p>
          <a:p>
            <a:pPr lvl="1"/>
            <a:r>
              <a:rPr lang="en-US" dirty="0"/>
              <a:t>second level</a:t>
            </a:r>
          </a:p>
          <a:p>
            <a:pPr lvl="2"/>
            <a:r>
              <a:rPr lang="en-US" dirty="0"/>
              <a:t>Third level</a:t>
            </a:r>
          </a:p>
        </p:txBody>
      </p:sp>
      <p:sp>
        <p:nvSpPr>
          <p:cNvPr id="17" name="Rectangle 16">
            <a:extLst>
              <a:ext uri="{FF2B5EF4-FFF2-40B4-BE49-F238E27FC236}">
                <a16:creationId xmlns:a16="http://schemas.microsoft.com/office/drawing/2014/main" id="{CCA611CE-9583-456A-B00E-842E308B013C}"/>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51F6C50-C41C-4D05-8CD0-D377B65C058E}"/>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21" name="TextBox 20">
            <a:extLst>
              <a:ext uri="{FF2B5EF4-FFF2-40B4-BE49-F238E27FC236}">
                <a16:creationId xmlns:a16="http://schemas.microsoft.com/office/drawing/2014/main" id="{7E097B40-40F4-4539-BF8C-1869F86C12C0}"/>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7" name="Text Placeholder 6">
            <a:extLst>
              <a:ext uri="{FF2B5EF4-FFF2-40B4-BE49-F238E27FC236}">
                <a16:creationId xmlns:a16="http://schemas.microsoft.com/office/drawing/2014/main" id="{95B4C643-CD22-4244-84E4-93851D938F38}"/>
              </a:ext>
            </a:extLst>
          </p:cNvPr>
          <p:cNvSpPr>
            <a:spLocks noGrp="1"/>
          </p:cNvSpPr>
          <p:nvPr>
            <p:ph type="body" sz="quarter" idx="16" hasCustomPrompt="1"/>
          </p:nvPr>
        </p:nvSpPr>
        <p:spPr>
          <a:xfrm>
            <a:off x="180975" y="498111"/>
            <a:ext cx="5370601" cy="1217613"/>
          </a:xfrm>
        </p:spPr>
        <p:txBody>
          <a:bodyPr>
            <a:normAutofit/>
          </a:bodyPr>
          <a:lstStyle>
            <a:lvl1pPr marL="0" indent="0">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 edit two-column style</a:t>
            </a:r>
          </a:p>
        </p:txBody>
      </p:sp>
    </p:spTree>
    <p:extLst>
      <p:ext uri="{BB962C8B-B14F-4D97-AF65-F5344CB8AC3E}">
        <p14:creationId xmlns:p14="http://schemas.microsoft.com/office/powerpoint/2010/main" val="747174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B2432256-6D7B-4E33-B185-63F5892035BD}"/>
              </a:ext>
            </a:extLst>
          </p:cNvPr>
          <p:cNvSpPr txBox="1">
            <a:spLocks/>
          </p:cNvSpPr>
          <p:nvPr userDrawn="1"/>
        </p:nvSpPr>
        <p:spPr>
          <a:xfrm>
            <a:off x="2808377" y="73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E695A0-68CC-40D6-8F41-FE6AE0D51579}" type="slidenum">
              <a:rPr lang="en-US" smtClean="0"/>
              <a:pPr/>
              <a:t>‹#›</a:t>
            </a:fld>
            <a:endParaRPr lang="en-US" dirty="0"/>
          </a:p>
        </p:txBody>
      </p:sp>
      <p:sp>
        <p:nvSpPr>
          <p:cNvPr id="3" name="Text Placeholder 2">
            <a:extLst>
              <a:ext uri="{FF2B5EF4-FFF2-40B4-BE49-F238E27FC236}">
                <a16:creationId xmlns:a16="http://schemas.microsoft.com/office/drawing/2014/main" id="{9FC45BD0-0CAB-4962-981D-44D5C544F4D6}"/>
              </a:ext>
            </a:extLst>
          </p:cNvPr>
          <p:cNvSpPr>
            <a:spLocks noGrp="1"/>
          </p:cNvSpPr>
          <p:nvPr userDrawn="1">
            <p:ph type="body" idx="1" hasCustomPrompt="1"/>
          </p:nvPr>
        </p:nvSpPr>
        <p:spPr>
          <a:xfrm>
            <a:off x="408215" y="1681163"/>
            <a:ext cx="5143361" cy="823912"/>
          </a:xfrm>
          <a:solidFill>
            <a:srgbClr val="44546A"/>
          </a:solidFill>
        </p:spPr>
        <p:txBody>
          <a:bodyPr anchor="t">
            <a:normAutofit/>
          </a:bodyPr>
          <a:lstStyle>
            <a:lvl1pPr marL="0" indent="0">
              <a:buNone/>
              <a:defRPr sz="2800" b="1">
                <a:solidFill>
                  <a:schemeClr val="bg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styles</a:t>
            </a:r>
          </a:p>
        </p:txBody>
      </p:sp>
      <p:sp>
        <p:nvSpPr>
          <p:cNvPr id="4" name="Content Placeholder 3">
            <a:extLst>
              <a:ext uri="{FF2B5EF4-FFF2-40B4-BE49-F238E27FC236}">
                <a16:creationId xmlns:a16="http://schemas.microsoft.com/office/drawing/2014/main" id="{C2D0C682-8EA2-4E64-8AB4-E6D1178CEA75}"/>
              </a:ext>
            </a:extLst>
          </p:cNvPr>
          <p:cNvSpPr>
            <a:spLocks noGrp="1"/>
          </p:cNvSpPr>
          <p:nvPr userDrawn="1">
            <p:ph sz="half" idx="2" hasCustomPrompt="1"/>
          </p:nvPr>
        </p:nvSpPr>
        <p:spPr>
          <a:xfrm>
            <a:off x="408215" y="2505074"/>
            <a:ext cx="5143362" cy="3765097"/>
          </a:xfrm>
        </p:spPr>
        <p:txBody>
          <a:bodyPr/>
          <a:lstStyle>
            <a:lvl1pPr>
              <a:defRPr>
                <a:solidFill>
                  <a:schemeClr val="bg2">
                    <a:lumMod val="50000"/>
                  </a:schemeClr>
                </a:solidFill>
                <a:latin typeface="Century Gothic" panose="020B0502020202020204" pitchFamily="34" charset="0"/>
              </a:defRPr>
            </a:lvl1pPr>
            <a:lvl2pPr marL="685800" indent="-228600">
              <a:buFont typeface="Century Gothic" panose="020B0502020202020204" pitchFamily="34" charset="0"/>
              <a:buChar char="–"/>
              <a:defRPr>
                <a:solidFill>
                  <a:schemeClr val="bg2">
                    <a:lumMod val="50000"/>
                  </a:schemeClr>
                </a:solidFill>
                <a:latin typeface="Century Gothic" panose="020B0502020202020204" pitchFamily="34" charset="0"/>
              </a:defRPr>
            </a:lvl2pPr>
            <a:lvl3pPr>
              <a:defRPr>
                <a:solidFill>
                  <a:schemeClr val="bg2">
                    <a:lumMod val="50000"/>
                  </a:schemeClr>
                </a:solidFill>
                <a:latin typeface="Century Gothic" panose="020B0502020202020204" pitchFamily="34" charset="0"/>
              </a:defRPr>
            </a:lvl3pPr>
            <a:lvl4pPr>
              <a:defRPr>
                <a:solidFill>
                  <a:schemeClr val="tx1">
                    <a:lumMod val="85000"/>
                    <a:lumOff val="15000"/>
                  </a:schemeClr>
                </a:solidFill>
                <a:latin typeface="Century Gothic" panose="020B0502020202020204" pitchFamily="34" charset="0"/>
              </a:defRPr>
            </a:lvl4pPr>
            <a:lvl5pPr>
              <a:defRPr>
                <a:solidFill>
                  <a:schemeClr val="tx1">
                    <a:lumMod val="85000"/>
                    <a:lumOff val="15000"/>
                  </a:schemeClr>
                </a:solidFill>
                <a:latin typeface="Century Gothic" panose="020B0502020202020204" pitchFamily="34" charset="0"/>
              </a:defRPr>
            </a:lvl5pPr>
          </a:lstStyle>
          <a:p>
            <a:pPr lvl="0"/>
            <a:r>
              <a:rPr lang="en-US" dirty="0"/>
              <a:t>click to edit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2EA2C5B7-418F-482A-830F-8A51C2399FB2}"/>
              </a:ext>
            </a:extLst>
          </p:cNvPr>
          <p:cNvSpPr>
            <a:spLocks noGrp="1"/>
          </p:cNvSpPr>
          <p:nvPr userDrawn="1">
            <p:ph type="body" sz="quarter" idx="3" hasCustomPrompt="1"/>
          </p:nvPr>
        </p:nvSpPr>
        <p:spPr>
          <a:xfrm>
            <a:off x="5934769" y="1681163"/>
            <a:ext cx="5658049" cy="823912"/>
          </a:xfrm>
          <a:solidFill>
            <a:srgbClr val="44546A"/>
          </a:solidFill>
        </p:spPr>
        <p:txBody>
          <a:bodyPr anchor="t">
            <a:normAutofit/>
          </a:bodyPr>
          <a:lstStyle>
            <a:lvl1pPr marL="0" indent="0">
              <a:buNone/>
              <a:defRPr sz="2800" b="1">
                <a:solidFill>
                  <a:schemeClr val="bg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styles</a:t>
            </a:r>
          </a:p>
        </p:txBody>
      </p:sp>
      <p:sp>
        <p:nvSpPr>
          <p:cNvPr id="6" name="Content Placeholder 5">
            <a:extLst>
              <a:ext uri="{FF2B5EF4-FFF2-40B4-BE49-F238E27FC236}">
                <a16:creationId xmlns:a16="http://schemas.microsoft.com/office/drawing/2014/main" id="{EA62BF57-B0FE-41B4-B8B4-58172B431CD6}"/>
              </a:ext>
            </a:extLst>
          </p:cNvPr>
          <p:cNvSpPr>
            <a:spLocks noGrp="1"/>
          </p:cNvSpPr>
          <p:nvPr userDrawn="1">
            <p:ph sz="quarter" idx="4" hasCustomPrompt="1"/>
          </p:nvPr>
        </p:nvSpPr>
        <p:spPr>
          <a:xfrm>
            <a:off x="5934769" y="2505074"/>
            <a:ext cx="5658049" cy="3765097"/>
          </a:xfrm>
        </p:spPr>
        <p:txBody>
          <a:bodyPr/>
          <a:lstStyle>
            <a:lvl1pPr>
              <a:defRPr>
                <a:solidFill>
                  <a:schemeClr val="bg2">
                    <a:lumMod val="50000"/>
                  </a:schemeClr>
                </a:solidFill>
                <a:latin typeface="Century Gothic" panose="020B0502020202020204" pitchFamily="34" charset="0"/>
              </a:defRPr>
            </a:lvl1pPr>
            <a:lvl2pPr marL="685800" indent="-228600">
              <a:buFont typeface="Century Gothic" panose="020B0502020202020204" pitchFamily="34" charset="0"/>
              <a:buChar char="–"/>
              <a:defRPr>
                <a:solidFill>
                  <a:schemeClr val="bg2">
                    <a:lumMod val="50000"/>
                  </a:schemeClr>
                </a:solidFill>
                <a:latin typeface="Century Gothic" panose="020B0502020202020204" pitchFamily="34" charset="0"/>
              </a:defRPr>
            </a:lvl2pPr>
            <a:lvl3pPr>
              <a:defRPr>
                <a:solidFill>
                  <a:schemeClr val="bg2">
                    <a:lumMod val="50000"/>
                  </a:schemeClr>
                </a:solidFill>
                <a:latin typeface="Century Gothic" panose="020B0502020202020204" pitchFamily="34" charset="0"/>
              </a:defRPr>
            </a:lvl3pPr>
            <a:lvl4pPr>
              <a:defRPr>
                <a:solidFill>
                  <a:schemeClr val="tx1">
                    <a:lumMod val="85000"/>
                    <a:lumOff val="15000"/>
                  </a:schemeClr>
                </a:solidFill>
                <a:latin typeface="Century Gothic" panose="020B0502020202020204" pitchFamily="34" charset="0"/>
              </a:defRPr>
            </a:lvl4pPr>
            <a:lvl5pPr>
              <a:defRPr>
                <a:solidFill>
                  <a:schemeClr val="tx1">
                    <a:lumMod val="85000"/>
                    <a:lumOff val="15000"/>
                  </a:schemeClr>
                </a:solidFill>
                <a:latin typeface="Century Gothic" panose="020B0502020202020204" pitchFamily="34" charset="0"/>
              </a:defRPr>
            </a:lvl5pPr>
          </a:lstStyle>
          <a:p>
            <a:pPr lvl="0"/>
            <a:r>
              <a:rPr lang="en-US" dirty="0"/>
              <a:t>click to edit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FB8933DB-A036-4F48-A3ED-466D9AA99390}"/>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2CB535A2-C7EC-4E17-8CF9-EC716D09A119}"/>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20" name="Rectangle 19">
            <a:extLst>
              <a:ext uri="{FF2B5EF4-FFF2-40B4-BE49-F238E27FC236}">
                <a16:creationId xmlns:a16="http://schemas.microsoft.com/office/drawing/2014/main" id="{AB4FA64D-01AB-4D61-A773-756A91A639CA}"/>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441F16-0031-4E86-9F8A-5DC4C1B98883}"/>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9" name="TextBox 18">
            <a:extLst>
              <a:ext uri="{FF2B5EF4-FFF2-40B4-BE49-F238E27FC236}">
                <a16:creationId xmlns:a16="http://schemas.microsoft.com/office/drawing/2014/main" id="{406EB455-562D-4400-A136-D9DEE6F3BAAC}"/>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7" name="Text Placeholder 6">
            <a:extLst>
              <a:ext uri="{FF2B5EF4-FFF2-40B4-BE49-F238E27FC236}">
                <a16:creationId xmlns:a16="http://schemas.microsoft.com/office/drawing/2014/main" id="{44C754C1-5749-4F35-B826-C0C1D4CD8A01}"/>
              </a:ext>
            </a:extLst>
          </p:cNvPr>
          <p:cNvSpPr>
            <a:spLocks noGrp="1"/>
          </p:cNvSpPr>
          <p:nvPr>
            <p:ph type="body" sz="quarter" idx="15"/>
          </p:nvPr>
        </p:nvSpPr>
        <p:spPr>
          <a:xfrm>
            <a:off x="407988" y="587829"/>
            <a:ext cx="11087100" cy="1093333"/>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0813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7E2D-0B72-410B-813A-6E76C2E746A9}"/>
              </a:ext>
            </a:extLst>
          </p:cNvPr>
          <p:cNvSpPr>
            <a:spLocks noGrp="1"/>
          </p:cNvSpPr>
          <p:nvPr>
            <p:ph type="title" hasCustomPrompt="1"/>
          </p:nvPr>
        </p:nvSpPr>
        <p:spPr/>
        <p:txBody>
          <a:bodyPr/>
          <a:lstStyle>
            <a:lvl1pPr>
              <a:defRPr>
                <a:solidFill>
                  <a:schemeClr val="bg2">
                    <a:lumMod val="50000"/>
                  </a:schemeClr>
                </a:solidFill>
                <a:latin typeface="Century Gothic" panose="020B0502020202020204" pitchFamily="34" charset="0"/>
              </a:defRPr>
            </a:lvl1pPr>
          </a:lstStyle>
          <a:p>
            <a:r>
              <a:rPr lang="en-US" dirty="0"/>
              <a:t>click to edit title</a:t>
            </a:r>
          </a:p>
        </p:txBody>
      </p:sp>
      <p:sp>
        <p:nvSpPr>
          <p:cNvPr id="8" name="Rectangle 7">
            <a:extLst>
              <a:ext uri="{FF2B5EF4-FFF2-40B4-BE49-F238E27FC236}">
                <a16:creationId xmlns:a16="http://schemas.microsoft.com/office/drawing/2014/main" id="{2315B214-27B1-4077-AB4E-BF29E6066C71}"/>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739A4D8C-4C02-41DC-995C-1337C65B3DE8}"/>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0" name="Rectangle 9">
            <a:extLst>
              <a:ext uri="{FF2B5EF4-FFF2-40B4-BE49-F238E27FC236}">
                <a16:creationId xmlns:a16="http://schemas.microsoft.com/office/drawing/2014/main" id="{6183F886-1A46-4437-B9F6-069AA6B43AC7}"/>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1820FF-B20F-4CE6-AA2E-B68A327A1911}"/>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4" name="Text Placeholder 3">
            <a:extLst>
              <a:ext uri="{FF2B5EF4-FFF2-40B4-BE49-F238E27FC236}">
                <a16:creationId xmlns:a16="http://schemas.microsoft.com/office/drawing/2014/main" id="{A432036E-6508-452C-B430-84E3083C1415}"/>
              </a:ext>
            </a:extLst>
          </p:cNvPr>
          <p:cNvSpPr>
            <a:spLocks noGrp="1"/>
          </p:cNvSpPr>
          <p:nvPr>
            <p:ph type="body" sz="quarter" idx="15" hasCustomPrompt="1"/>
          </p:nvPr>
        </p:nvSpPr>
        <p:spPr>
          <a:xfrm>
            <a:off x="865188" y="1880577"/>
            <a:ext cx="10496550" cy="4247849"/>
          </a:xfrm>
        </p:spPr>
        <p:txBody>
          <a:bodyPr anchor="t"/>
          <a:lstStyle>
            <a:lvl1pPr marL="233363" indent="-233363" algn="l">
              <a:buFont typeface="Arial" panose="020B0604020202020204" pitchFamily="34" charset="0"/>
              <a:buChar char="•"/>
              <a:defRPr/>
            </a:lvl1pPr>
            <a:lvl2pPr marL="685800" indent="-228600" algn="l">
              <a:tabLst/>
              <a:defRPr/>
            </a:lvl2pPr>
            <a:lvl3pPr algn="l">
              <a:defRPr/>
            </a:lvl3pPr>
            <a:lvl4pPr algn="ctr">
              <a:defRPr/>
            </a:lvl4pPr>
            <a:lvl5pPr algn="ctr">
              <a:defRPr/>
            </a:lvl5pPr>
          </a:lstStyle>
          <a:p>
            <a:pPr lvl="0"/>
            <a:r>
              <a:rPr lang="en-US" dirty="0"/>
              <a:t>click to edit master text styles</a:t>
            </a:r>
          </a:p>
          <a:p>
            <a:pPr lvl="1"/>
            <a:r>
              <a:rPr lang="en-US" dirty="0"/>
              <a:t> second level</a:t>
            </a:r>
          </a:p>
          <a:p>
            <a:pPr lvl="2"/>
            <a:r>
              <a:rPr lang="en-US" dirty="0"/>
              <a:t> third level</a:t>
            </a:r>
          </a:p>
        </p:txBody>
      </p:sp>
    </p:spTree>
    <p:extLst>
      <p:ext uri="{BB962C8B-B14F-4D97-AF65-F5344CB8AC3E}">
        <p14:creationId xmlns:p14="http://schemas.microsoft.com/office/powerpoint/2010/main" val="1342473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15B214-27B1-4077-AB4E-BF29E6066C71}"/>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739A4D8C-4C02-41DC-995C-1337C65B3DE8}"/>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0" name="Rectangle 9">
            <a:extLst>
              <a:ext uri="{FF2B5EF4-FFF2-40B4-BE49-F238E27FC236}">
                <a16:creationId xmlns:a16="http://schemas.microsoft.com/office/drawing/2014/main" id="{6183F886-1A46-4437-B9F6-069AA6B43AC7}"/>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04D8301-4E77-4065-9244-640146D6DB1F}"/>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5" name="TextBox 14">
            <a:extLst>
              <a:ext uri="{FF2B5EF4-FFF2-40B4-BE49-F238E27FC236}">
                <a16:creationId xmlns:a16="http://schemas.microsoft.com/office/drawing/2014/main" id="{83484726-905D-4DE9-A181-3B8103ACF449}"/>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61FF4E71-CE94-4D63-8F1B-E0DAB6CA3FC3}"/>
              </a:ext>
            </a:extLst>
          </p:cNvPr>
          <p:cNvSpPr>
            <a:spLocks noGrp="1"/>
          </p:cNvSpPr>
          <p:nvPr>
            <p:ph type="body" sz="quarter" idx="15" hasCustomPrompt="1"/>
          </p:nvPr>
        </p:nvSpPr>
        <p:spPr>
          <a:xfrm>
            <a:off x="1109662" y="1098550"/>
            <a:ext cx="10038235" cy="4598988"/>
          </a:xfrm>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VERSATILITY SLIDE Click to edit Master text styles</a:t>
            </a:r>
          </a:p>
        </p:txBody>
      </p:sp>
    </p:spTree>
    <p:extLst>
      <p:ext uri="{BB962C8B-B14F-4D97-AF65-F5344CB8AC3E}">
        <p14:creationId xmlns:p14="http://schemas.microsoft.com/office/powerpoint/2010/main" val="2889907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12BAB6-009D-47AD-B7A8-3C46996F1DFA}"/>
              </a:ext>
            </a:extLst>
          </p:cNvPr>
          <p:cNvSpPr/>
          <p:nvPr userDrawn="1"/>
        </p:nvSpPr>
        <p:spPr>
          <a:xfrm>
            <a:off x="0" y="0"/>
            <a:ext cx="5798819" cy="6392232"/>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760774D8-A5ED-4209-B1CD-DD1279CCE67A}"/>
              </a:ext>
            </a:extLst>
          </p:cNvPr>
          <p:cNvSpPr>
            <a:spLocks noGrp="1"/>
          </p:cNvSpPr>
          <p:nvPr userDrawn="1">
            <p:ph type="title" hasCustomPrompt="1"/>
          </p:nvPr>
        </p:nvSpPr>
        <p:spPr>
          <a:xfrm>
            <a:off x="228600" y="1442517"/>
            <a:ext cx="5261734" cy="3674231"/>
          </a:xfrm>
        </p:spPr>
        <p:txBody>
          <a:bodyPr anchor="ctr"/>
          <a:lstStyle>
            <a:lvl1pPr algn="r">
              <a:defRPr sz="3600">
                <a:solidFill>
                  <a:schemeClr val="bg1"/>
                </a:solidFill>
                <a:latin typeface="Century Gothic" panose="020B0502020202020204" pitchFamily="34" charset="0"/>
              </a:defRPr>
            </a:lvl1pPr>
          </a:lstStyle>
          <a:p>
            <a:r>
              <a:rPr lang="en-US" dirty="0"/>
              <a:t>click to edit title text</a:t>
            </a:r>
          </a:p>
        </p:txBody>
      </p:sp>
      <p:sp>
        <p:nvSpPr>
          <p:cNvPr id="12" name="Picture Placeholder 2">
            <a:extLst>
              <a:ext uri="{FF2B5EF4-FFF2-40B4-BE49-F238E27FC236}">
                <a16:creationId xmlns:a16="http://schemas.microsoft.com/office/drawing/2014/main" id="{1639551C-FCA5-4EC3-B362-6C019F62F7EB}"/>
              </a:ext>
            </a:extLst>
          </p:cNvPr>
          <p:cNvSpPr>
            <a:spLocks noGrp="1"/>
          </p:cNvSpPr>
          <p:nvPr userDrawn="1">
            <p:ph type="pic" idx="1" hasCustomPrompt="1"/>
          </p:nvPr>
        </p:nvSpPr>
        <p:spPr>
          <a:xfrm>
            <a:off x="5933839" y="457200"/>
            <a:ext cx="6172200" cy="56170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Rectangle 12">
            <a:extLst>
              <a:ext uri="{FF2B5EF4-FFF2-40B4-BE49-F238E27FC236}">
                <a16:creationId xmlns:a16="http://schemas.microsoft.com/office/drawing/2014/main" id="{F701B5B8-D422-4FF7-8C07-852AB7F3F5AF}"/>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9D1060A0-A75B-45E4-9587-21770599C805}"/>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7" name="Rectangle 16">
            <a:extLst>
              <a:ext uri="{FF2B5EF4-FFF2-40B4-BE49-F238E27FC236}">
                <a16:creationId xmlns:a16="http://schemas.microsoft.com/office/drawing/2014/main" id="{44B9B96B-456F-4C42-A716-E6E6A26462C9}"/>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283929-1A93-4F7B-B4F4-4A457DAB54CD}"/>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6" name="TextBox 15">
            <a:extLst>
              <a:ext uri="{FF2B5EF4-FFF2-40B4-BE49-F238E27FC236}">
                <a16:creationId xmlns:a16="http://schemas.microsoft.com/office/drawing/2014/main" id="{065B8975-3DE2-4F64-8A1D-9633955FA56C}"/>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98623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0B8B4C-8196-44EF-824A-8346F830CA76}"/>
              </a:ext>
            </a:extLst>
          </p:cNvPr>
          <p:cNvSpPr>
            <a:spLocks noGrp="1"/>
          </p:cNvSpPr>
          <p:nvPr>
            <p:ph idx="1" hasCustomPrompt="1"/>
          </p:nvPr>
        </p:nvSpPr>
        <p:spPr>
          <a:xfrm>
            <a:off x="5894888" y="236601"/>
            <a:ext cx="5796369" cy="5877157"/>
          </a:xfrm>
        </p:spPr>
        <p:txBody>
          <a:bodyPr anchor="ctr"/>
          <a:lstStyle>
            <a:lvl1pPr>
              <a:defRPr>
                <a:solidFill>
                  <a:schemeClr val="bg2">
                    <a:lumMod val="50000"/>
                  </a:schemeClr>
                </a:solidFill>
                <a:latin typeface="Century Gothic" panose="020B0502020202020204" pitchFamily="34" charset="0"/>
              </a:defRPr>
            </a:lvl1pPr>
            <a:lvl2pPr marL="685800" indent="-228600">
              <a:buClr>
                <a:schemeClr val="bg2">
                  <a:lumMod val="50000"/>
                </a:schemeClr>
              </a:buClr>
              <a:buFont typeface="Century Gothic" panose="020B0502020202020204" pitchFamily="34" charset="0"/>
              <a:buChar char="–"/>
              <a:defRPr>
                <a:solidFill>
                  <a:schemeClr val="bg2">
                    <a:lumMod val="50000"/>
                  </a:schemeClr>
                </a:solidFill>
                <a:latin typeface="Century Gothic" panose="020B0502020202020204" pitchFamily="34" charset="0"/>
              </a:defRPr>
            </a:lvl2pPr>
            <a:lvl3pPr marL="1143000" indent="-228600">
              <a:buClr>
                <a:schemeClr val="bg2">
                  <a:lumMod val="50000"/>
                </a:schemeClr>
              </a:buClr>
              <a:buFont typeface="Courier New" panose="02070309020205020404" pitchFamily="49" charset="0"/>
              <a:buChar char="o"/>
              <a:defRPr>
                <a:solidFill>
                  <a:schemeClr val="bg2">
                    <a:lumMod val="50000"/>
                  </a:schemeClr>
                </a:solidFill>
                <a:latin typeface="Century Gothic" panose="020B0502020202020204" pitchFamily="34" charset="0"/>
              </a:defRPr>
            </a:lvl3pPr>
            <a:lvl4pPr marL="1600200" indent="-228600">
              <a:buClr>
                <a:schemeClr val="bg2">
                  <a:lumMod val="50000"/>
                </a:schemeClr>
              </a:buClr>
              <a:buFont typeface="Century Gothic" panose="020B0502020202020204" pitchFamily="34" charset="0"/>
              <a:buChar char="–"/>
              <a:defRPr>
                <a:solidFill>
                  <a:schemeClr val="bg2">
                    <a:lumMod val="50000"/>
                  </a:schemeClr>
                </a:solidFill>
                <a:latin typeface="Century Gothic" panose="020B0502020202020204" pitchFamily="34" charset="0"/>
              </a:defRPr>
            </a:lvl4pPr>
            <a:lvl5pPr>
              <a:buClr>
                <a:schemeClr val="bg2">
                  <a:lumMod val="50000"/>
                </a:schemeClr>
              </a:buClr>
              <a:defRPr>
                <a:solidFill>
                  <a:schemeClr val="bg2">
                    <a:lumMod val="50000"/>
                  </a:schemeClr>
                </a:solidFill>
                <a:latin typeface="Century Gothic" panose="020B0502020202020204" pitchFamily="34" charset="0"/>
              </a:defRPr>
            </a:lvl5pPr>
          </a:lstStyle>
          <a:p>
            <a:pPr lvl="0"/>
            <a:r>
              <a:rPr lang="en-US" dirty="0"/>
              <a:t>click to edit text</a:t>
            </a:r>
          </a:p>
        </p:txBody>
      </p:sp>
      <p:sp>
        <p:nvSpPr>
          <p:cNvPr id="11" name="Rectangle 10">
            <a:extLst>
              <a:ext uri="{FF2B5EF4-FFF2-40B4-BE49-F238E27FC236}">
                <a16:creationId xmlns:a16="http://schemas.microsoft.com/office/drawing/2014/main" id="{5D20E38A-59B4-483A-8616-7C7F0E29A242}"/>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79C6B6B-8D9A-42AE-8479-109C7DB9F354}"/>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8" name="Rectangle 17">
            <a:extLst>
              <a:ext uri="{FF2B5EF4-FFF2-40B4-BE49-F238E27FC236}">
                <a16:creationId xmlns:a16="http://schemas.microsoft.com/office/drawing/2014/main" id="{EDE36589-7371-4203-AE60-FBF571AAE263}"/>
              </a:ext>
            </a:extLst>
          </p:cNvPr>
          <p:cNvSpPr/>
          <p:nvPr/>
        </p:nvSpPr>
        <p:spPr>
          <a:xfrm>
            <a:off x="48034"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B195BF-9B3D-4E6D-A104-CEE6CDE0D628}"/>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6" name="TextBox 15">
            <a:extLst>
              <a:ext uri="{FF2B5EF4-FFF2-40B4-BE49-F238E27FC236}">
                <a16:creationId xmlns:a16="http://schemas.microsoft.com/office/drawing/2014/main" id="{CD0C466D-C835-4D71-9564-C789C786189B}"/>
              </a:ext>
            </a:extLst>
          </p:cNvPr>
          <p:cNvSpPr txBox="1"/>
          <p:nvPr/>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13" name="Rectangle 12">
            <a:extLst>
              <a:ext uri="{FF2B5EF4-FFF2-40B4-BE49-F238E27FC236}">
                <a16:creationId xmlns:a16="http://schemas.microsoft.com/office/drawing/2014/main" id="{B538D5A8-4543-433D-A47B-452DE4524174}"/>
              </a:ext>
            </a:extLst>
          </p:cNvPr>
          <p:cNvSpPr/>
          <p:nvPr/>
        </p:nvSpPr>
        <p:spPr>
          <a:xfrm>
            <a:off x="0" y="0"/>
            <a:ext cx="5798819" cy="6392232"/>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ext Placeholder 5">
            <a:extLst>
              <a:ext uri="{FF2B5EF4-FFF2-40B4-BE49-F238E27FC236}">
                <a16:creationId xmlns:a16="http://schemas.microsoft.com/office/drawing/2014/main" id="{9C3B50D0-2C8C-4CEF-9463-8E150BC1D20C}"/>
              </a:ext>
            </a:extLst>
          </p:cNvPr>
          <p:cNvSpPr>
            <a:spLocks noGrp="1"/>
          </p:cNvSpPr>
          <p:nvPr>
            <p:ph type="body" sz="quarter" idx="15" hasCustomPrompt="1"/>
          </p:nvPr>
        </p:nvSpPr>
        <p:spPr>
          <a:xfrm>
            <a:off x="250825" y="1642188"/>
            <a:ext cx="5202238" cy="2976465"/>
          </a:xfrm>
        </p:spPr>
        <p:txBody>
          <a:bodyPr anchor="ctr"/>
          <a:lstStyle>
            <a:lvl1pPr marL="0" indent="0" algn="r">
              <a:buNone/>
              <a:defRPr sz="3600">
                <a:solidFill>
                  <a:schemeClr val="bg1"/>
                </a:solidFill>
              </a:defRPr>
            </a:lvl1pPr>
            <a:lvl2pPr marL="457200" indent="0" algn="r">
              <a:buNone/>
              <a:defRPr sz="2800" i="1">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US" dirty="0"/>
              <a:t>click to edit slide title</a:t>
            </a:r>
          </a:p>
        </p:txBody>
      </p:sp>
    </p:spTree>
    <p:extLst>
      <p:ext uri="{BB962C8B-B14F-4D97-AF65-F5344CB8AC3E}">
        <p14:creationId xmlns:p14="http://schemas.microsoft.com/office/powerpoint/2010/main" val="197369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827CAF-1923-4042-8B5C-FE8F1A741B04}"/>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73311B4-7160-4F34-9AE9-9FA74F70D4DA}"/>
              </a:ext>
            </a:extLst>
          </p:cNvPr>
          <p:cNvSpPr/>
          <p:nvPr/>
        </p:nvSpPr>
        <p:spPr>
          <a:xfrm>
            <a:off x="0" y="1709737"/>
            <a:ext cx="12240709" cy="285273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E423FA-E2DF-4DCA-B6D5-2304662BE060}"/>
              </a:ext>
            </a:extLst>
          </p:cNvPr>
          <p:cNvSpPr>
            <a:spLocks noGrp="1"/>
          </p:cNvSpPr>
          <p:nvPr>
            <p:ph type="title" hasCustomPrompt="1"/>
          </p:nvPr>
        </p:nvSpPr>
        <p:spPr>
          <a:xfrm>
            <a:off x="288758" y="1709738"/>
            <a:ext cx="11646568" cy="2852737"/>
          </a:xfrm>
        </p:spPr>
        <p:txBody>
          <a:bodyPr anchor="ctr">
            <a:normAutofit/>
          </a:bodyPr>
          <a:lstStyle>
            <a:lvl1pPr algn="l">
              <a:defRPr sz="4400">
                <a:solidFill>
                  <a:schemeClr val="bg1"/>
                </a:solidFill>
                <a:latin typeface="Century Gothic" panose="020B0502020202020204" pitchFamily="34" charset="0"/>
              </a:defRPr>
            </a:lvl1pPr>
          </a:lstStyle>
          <a:p>
            <a:r>
              <a:rPr lang="en-US" dirty="0"/>
              <a:t>click to edit section title</a:t>
            </a:r>
          </a:p>
        </p:txBody>
      </p:sp>
      <p:sp>
        <p:nvSpPr>
          <p:cNvPr id="6" name="Slide Number Placeholder 5">
            <a:extLst>
              <a:ext uri="{FF2B5EF4-FFF2-40B4-BE49-F238E27FC236}">
                <a16:creationId xmlns:a16="http://schemas.microsoft.com/office/drawing/2014/main" id="{89ECDF05-9F2A-4887-8EA7-61C8C9F3885D}"/>
              </a:ext>
            </a:extLst>
          </p:cNvPr>
          <p:cNvSpPr>
            <a:spLocks noGrp="1"/>
          </p:cNvSpPr>
          <p:nvPr>
            <p:ph type="sldNum" sz="quarter" idx="12"/>
          </p:nvPr>
        </p:nvSpPr>
        <p:spPr>
          <a:xfrm>
            <a:off x="831850" y="6356350"/>
            <a:ext cx="4471670" cy="501650"/>
          </a:xfrm>
          <a:prstGeom prst="rect">
            <a:avLst/>
          </a:prstGeom>
        </p:spPr>
        <p:txBody>
          <a:bodyPr/>
          <a:lstStyle>
            <a:lvl1pPr algn="r">
              <a:defRPr>
                <a:solidFill>
                  <a:srgbClr val="92D050"/>
                </a:solidFill>
              </a:defRPr>
            </a:lvl1pPr>
          </a:lstStyle>
          <a:p>
            <a:fld id="{06E695A0-68CC-40D6-8F41-FE6AE0D51579}" type="slidenum">
              <a:rPr lang="en-US" smtClean="0"/>
              <a:pPr/>
              <a:t>‹#›</a:t>
            </a:fld>
            <a:endParaRPr lang="en-US" dirty="0"/>
          </a:p>
        </p:txBody>
      </p:sp>
      <p:sp>
        <p:nvSpPr>
          <p:cNvPr id="12" name="Rectangle 11">
            <a:extLst>
              <a:ext uri="{FF2B5EF4-FFF2-40B4-BE49-F238E27FC236}">
                <a16:creationId xmlns:a16="http://schemas.microsoft.com/office/drawing/2014/main" id="{3EBF8195-DC87-4F70-80BC-FC7367931AED}"/>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0430C5-0958-47B1-8C48-8A1E291D1FE3}"/>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1" name="TextBox 10">
            <a:extLst>
              <a:ext uri="{FF2B5EF4-FFF2-40B4-BE49-F238E27FC236}">
                <a16:creationId xmlns:a16="http://schemas.microsoft.com/office/drawing/2014/main" id="{53908A94-141D-4903-8226-801D020FA437}"/>
              </a:ext>
            </a:extLst>
          </p:cNvPr>
          <p:cNvSpPr txBox="1"/>
          <p:nvPr/>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17519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BD5C2B-CBCF-4A93-BB1B-B5D237D71BF6}"/>
              </a:ext>
            </a:extLst>
          </p:cNvPr>
          <p:cNvSpPr/>
          <p:nvPr/>
        </p:nvSpPr>
        <p:spPr>
          <a:xfrm>
            <a:off x="-1" y="-1"/>
            <a:ext cx="5798819" cy="6400801"/>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6DA00531-09F4-4466-B77C-33E3E377EDDB}"/>
              </a:ext>
            </a:extLst>
          </p:cNvPr>
          <p:cNvSpPr>
            <a:spLocks noGrp="1"/>
          </p:cNvSpPr>
          <p:nvPr>
            <p:ph type="title" hasCustomPrompt="1"/>
          </p:nvPr>
        </p:nvSpPr>
        <p:spPr>
          <a:xfrm>
            <a:off x="5979669" y="498111"/>
            <a:ext cx="5875020" cy="1217613"/>
          </a:xfrm>
        </p:spPr>
        <p:txBody>
          <a:bodyPr anchor="t">
            <a:normAutofit/>
          </a:bodyPr>
          <a:lstStyle>
            <a:lvl1pPr algn="l">
              <a:defRPr sz="3600">
                <a:solidFill>
                  <a:schemeClr val="bg2">
                    <a:lumMod val="50000"/>
                  </a:schemeClr>
                </a:solidFill>
                <a:latin typeface="Century Gothic" panose="020B0502020202020204" pitchFamily="34" charset="0"/>
              </a:defRPr>
            </a:lvl1pPr>
          </a:lstStyle>
          <a:p>
            <a:r>
              <a:rPr lang="en-US" dirty="0"/>
              <a:t>edit two-column style </a:t>
            </a:r>
          </a:p>
        </p:txBody>
      </p:sp>
      <p:sp>
        <p:nvSpPr>
          <p:cNvPr id="3" name="Content Placeholder 2">
            <a:extLst>
              <a:ext uri="{FF2B5EF4-FFF2-40B4-BE49-F238E27FC236}">
                <a16:creationId xmlns:a16="http://schemas.microsoft.com/office/drawing/2014/main" id="{7EA40694-720B-4409-9839-E007E372D000}"/>
              </a:ext>
            </a:extLst>
          </p:cNvPr>
          <p:cNvSpPr>
            <a:spLocks noGrp="1"/>
          </p:cNvSpPr>
          <p:nvPr>
            <p:ph sz="half" idx="1" hasCustomPrompt="1"/>
          </p:nvPr>
        </p:nvSpPr>
        <p:spPr>
          <a:xfrm>
            <a:off x="233027" y="1814734"/>
            <a:ext cx="5318549" cy="4332197"/>
          </a:xfrm>
        </p:spPr>
        <p:txBody>
          <a:bodyPr/>
          <a:lstStyle>
            <a:lvl1pPr>
              <a:defRPr>
                <a:solidFill>
                  <a:schemeClr val="bg1"/>
                </a:solidFill>
                <a:latin typeface="Century Gothic" panose="020B0502020202020204" pitchFamily="34" charset="0"/>
              </a:defRPr>
            </a:lvl1pPr>
            <a:lvl2pPr marL="685800" indent="-277813">
              <a:buClr>
                <a:schemeClr val="bg1"/>
              </a:buClr>
              <a:buFont typeface="Century Gothic" panose="020B0502020202020204" pitchFamily="34" charset="0"/>
              <a:buChar char="–"/>
              <a:defRPr>
                <a:solidFill>
                  <a:schemeClr val="bg1"/>
                </a:solidFill>
                <a:latin typeface="Century Gothic" panose="020B0502020202020204" pitchFamily="34" charset="0"/>
              </a:defRPr>
            </a:lvl2pPr>
            <a:lvl3pPr marL="1093788" indent="-228600">
              <a:buFont typeface="Courier New" panose="02070309020205020404" pitchFamily="49" charset="0"/>
              <a:buChar char="o"/>
              <a:defRPr>
                <a:solidFill>
                  <a:schemeClr val="bg1"/>
                </a:solidFill>
                <a:latin typeface="Century Gothic" panose="020B0502020202020204" pitchFamily="34" charset="0"/>
              </a:defRPr>
            </a:lvl3pPr>
            <a:lvl4pPr marL="914400" indent="-228600">
              <a:defRPr>
                <a:solidFill>
                  <a:schemeClr val="bg1"/>
                </a:solidFill>
                <a:latin typeface="Century Gothic" panose="020B0502020202020204" pitchFamily="34" charset="0"/>
              </a:defRPr>
            </a:lvl4pPr>
            <a:lvl5pPr marL="1143000" indent="-228600">
              <a:defRPr>
                <a:solidFill>
                  <a:schemeClr val="bg1"/>
                </a:solidFill>
                <a:latin typeface="Century Gothic" panose="020B0502020202020204" pitchFamily="34" charset="0"/>
              </a:defRPr>
            </a:lvl5pPr>
          </a:lstStyle>
          <a:p>
            <a:pPr lvl="0"/>
            <a:r>
              <a:rPr lang="en-US" dirty="0"/>
              <a:t>click edit text</a:t>
            </a:r>
          </a:p>
          <a:p>
            <a:pPr lvl="1"/>
            <a:r>
              <a:rPr lang="en-US" dirty="0"/>
              <a:t>second level</a:t>
            </a:r>
          </a:p>
          <a:p>
            <a:pPr lvl="2"/>
            <a:r>
              <a:rPr lang="en-US" dirty="0"/>
              <a:t>Third level</a:t>
            </a:r>
          </a:p>
        </p:txBody>
      </p:sp>
      <p:sp>
        <p:nvSpPr>
          <p:cNvPr id="14" name="Rectangle 13">
            <a:extLst>
              <a:ext uri="{FF2B5EF4-FFF2-40B4-BE49-F238E27FC236}">
                <a16:creationId xmlns:a16="http://schemas.microsoft.com/office/drawing/2014/main" id="{52917804-6BD2-4D7D-A0C0-FBAF76962180}"/>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048D5298-712B-4204-8765-DD9E59DC3853}"/>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6" name="Content Placeholder 2">
            <a:extLst>
              <a:ext uri="{FF2B5EF4-FFF2-40B4-BE49-F238E27FC236}">
                <a16:creationId xmlns:a16="http://schemas.microsoft.com/office/drawing/2014/main" id="{18392E27-ACE2-4173-AD4F-3FB36C02833F}"/>
              </a:ext>
            </a:extLst>
          </p:cNvPr>
          <p:cNvSpPr>
            <a:spLocks noGrp="1"/>
          </p:cNvSpPr>
          <p:nvPr>
            <p:ph sz="half" idx="15" hasCustomPrompt="1"/>
          </p:nvPr>
        </p:nvSpPr>
        <p:spPr>
          <a:xfrm>
            <a:off x="5986132" y="1814734"/>
            <a:ext cx="5868557" cy="4330247"/>
          </a:xfrm>
        </p:spPr>
        <p:txBody>
          <a:bodyPr/>
          <a:lstStyle>
            <a:lvl1pPr>
              <a:defRPr>
                <a:solidFill>
                  <a:schemeClr val="bg2">
                    <a:lumMod val="50000"/>
                  </a:schemeClr>
                </a:solidFill>
                <a:latin typeface="Century Gothic" panose="020B0502020202020204" pitchFamily="34" charset="0"/>
              </a:defRPr>
            </a:lvl1pPr>
            <a:lvl2pPr marL="685800" indent="-277813">
              <a:buFont typeface="Century Gothic" panose="020B0502020202020204" pitchFamily="34" charset="0"/>
              <a:buChar char="–"/>
              <a:defRPr>
                <a:solidFill>
                  <a:schemeClr val="bg2">
                    <a:lumMod val="50000"/>
                  </a:schemeClr>
                </a:solidFill>
                <a:latin typeface="Century Gothic" panose="020B0502020202020204" pitchFamily="34" charset="0"/>
              </a:defRPr>
            </a:lvl2pPr>
            <a:lvl3pPr marL="1093788" indent="-228600">
              <a:buFont typeface="Courier New" panose="02070309020205020404" pitchFamily="49" charset="0"/>
              <a:buChar char="o"/>
              <a:defRPr>
                <a:solidFill>
                  <a:schemeClr val="bg2">
                    <a:lumMod val="50000"/>
                  </a:schemeClr>
                </a:solidFill>
                <a:latin typeface="Century Gothic" panose="020B0502020202020204" pitchFamily="34" charset="0"/>
              </a:defRPr>
            </a:lvl3pPr>
            <a:lvl4pPr marL="914400" indent="-228600">
              <a:defRPr>
                <a:solidFill>
                  <a:schemeClr val="bg1"/>
                </a:solidFill>
                <a:latin typeface="Century Gothic" panose="020B0502020202020204" pitchFamily="34" charset="0"/>
              </a:defRPr>
            </a:lvl4pPr>
            <a:lvl5pPr marL="1143000" indent="-228600">
              <a:defRPr>
                <a:solidFill>
                  <a:schemeClr val="bg1"/>
                </a:solidFill>
                <a:latin typeface="Century Gothic" panose="020B0502020202020204" pitchFamily="34" charset="0"/>
              </a:defRPr>
            </a:lvl5pPr>
          </a:lstStyle>
          <a:p>
            <a:pPr lvl="0"/>
            <a:r>
              <a:rPr lang="en-US" dirty="0"/>
              <a:t>click edit text</a:t>
            </a:r>
          </a:p>
          <a:p>
            <a:pPr lvl="1"/>
            <a:r>
              <a:rPr lang="en-US" dirty="0"/>
              <a:t>second level</a:t>
            </a:r>
          </a:p>
          <a:p>
            <a:pPr lvl="2"/>
            <a:r>
              <a:rPr lang="en-US" dirty="0"/>
              <a:t>Third level</a:t>
            </a:r>
          </a:p>
        </p:txBody>
      </p:sp>
      <p:sp>
        <p:nvSpPr>
          <p:cNvPr id="17" name="Rectangle 16">
            <a:extLst>
              <a:ext uri="{FF2B5EF4-FFF2-40B4-BE49-F238E27FC236}">
                <a16:creationId xmlns:a16="http://schemas.microsoft.com/office/drawing/2014/main" id="{CCA611CE-9583-456A-B00E-842E308B013C}"/>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51F6C50-C41C-4D05-8CD0-D377B65C058E}"/>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21" name="TextBox 20">
            <a:extLst>
              <a:ext uri="{FF2B5EF4-FFF2-40B4-BE49-F238E27FC236}">
                <a16:creationId xmlns:a16="http://schemas.microsoft.com/office/drawing/2014/main" id="{7E097B40-40F4-4539-BF8C-1869F86C12C0}"/>
              </a:ext>
            </a:extLst>
          </p:cNvPr>
          <p:cNvSpPr txBox="1"/>
          <p:nvPr/>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7" name="Text Placeholder 6">
            <a:extLst>
              <a:ext uri="{FF2B5EF4-FFF2-40B4-BE49-F238E27FC236}">
                <a16:creationId xmlns:a16="http://schemas.microsoft.com/office/drawing/2014/main" id="{95B4C643-CD22-4244-84E4-93851D938F38}"/>
              </a:ext>
            </a:extLst>
          </p:cNvPr>
          <p:cNvSpPr>
            <a:spLocks noGrp="1"/>
          </p:cNvSpPr>
          <p:nvPr>
            <p:ph type="body" sz="quarter" idx="16" hasCustomPrompt="1"/>
          </p:nvPr>
        </p:nvSpPr>
        <p:spPr>
          <a:xfrm>
            <a:off x="180975" y="498111"/>
            <a:ext cx="5370601" cy="1217613"/>
          </a:xfrm>
        </p:spPr>
        <p:txBody>
          <a:bodyPr>
            <a:normAutofit/>
          </a:bodyPr>
          <a:lstStyle>
            <a:lvl1pPr marL="0" indent="0">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 edit two-column style</a:t>
            </a:r>
          </a:p>
        </p:txBody>
      </p:sp>
    </p:spTree>
    <p:extLst>
      <p:ext uri="{BB962C8B-B14F-4D97-AF65-F5344CB8AC3E}">
        <p14:creationId xmlns:p14="http://schemas.microsoft.com/office/powerpoint/2010/main" val="235091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B2432256-6D7B-4E33-B185-63F5892035BD}"/>
              </a:ext>
            </a:extLst>
          </p:cNvPr>
          <p:cNvSpPr txBox="1">
            <a:spLocks/>
          </p:cNvSpPr>
          <p:nvPr/>
        </p:nvSpPr>
        <p:spPr>
          <a:xfrm>
            <a:off x="2808377" y="73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E695A0-68CC-40D6-8F41-FE6AE0D51579}" type="slidenum">
              <a:rPr lang="en-US" smtClean="0"/>
              <a:pPr/>
              <a:t>‹#›</a:t>
            </a:fld>
            <a:endParaRPr lang="en-US" dirty="0"/>
          </a:p>
        </p:txBody>
      </p:sp>
      <p:sp>
        <p:nvSpPr>
          <p:cNvPr id="3" name="Text Placeholder 2">
            <a:extLst>
              <a:ext uri="{FF2B5EF4-FFF2-40B4-BE49-F238E27FC236}">
                <a16:creationId xmlns:a16="http://schemas.microsoft.com/office/drawing/2014/main" id="{9FC45BD0-0CAB-4962-981D-44D5C544F4D6}"/>
              </a:ext>
            </a:extLst>
          </p:cNvPr>
          <p:cNvSpPr>
            <a:spLocks noGrp="1"/>
          </p:cNvSpPr>
          <p:nvPr>
            <p:ph type="body" idx="1" hasCustomPrompt="1"/>
          </p:nvPr>
        </p:nvSpPr>
        <p:spPr>
          <a:xfrm>
            <a:off x="408215" y="1681163"/>
            <a:ext cx="5143361" cy="823912"/>
          </a:xfrm>
          <a:solidFill>
            <a:srgbClr val="44546A"/>
          </a:solidFill>
        </p:spPr>
        <p:txBody>
          <a:bodyPr anchor="t">
            <a:normAutofit/>
          </a:bodyPr>
          <a:lstStyle>
            <a:lvl1pPr marL="0" indent="0">
              <a:buNone/>
              <a:defRPr sz="2800" b="1">
                <a:solidFill>
                  <a:schemeClr val="bg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styles</a:t>
            </a:r>
          </a:p>
        </p:txBody>
      </p:sp>
      <p:sp>
        <p:nvSpPr>
          <p:cNvPr id="4" name="Content Placeholder 3">
            <a:extLst>
              <a:ext uri="{FF2B5EF4-FFF2-40B4-BE49-F238E27FC236}">
                <a16:creationId xmlns:a16="http://schemas.microsoft.com/office/drawing/2014/main" id="{C2D0C682-8EA2-4E64-8AB4-E6D1178CEA75}"/>
              </a:ext>
            </a:extLst>
          </p:cNvPr>
          <p:cNvSpPr>
            <a:spLocks noGrp="1"/>
          </p:cNvSpPr>
          <p:nvPr>
            <p:ph sz="half" idx="2" hasCustomPrompt="1"/>
          </p:nvPr>
        </p:nvSpPr>
        <p:spPr>
          <a:xfrm>
            <a:off x="408215" y="2505074"/>
            <a:ext cx="5143362" cy="3765097"/>
          </a:xfrm>
        </p:spPr>
        <p:txBody>
          <a:bodyPr/>
          <a:lstStyle>
            <a:lvl1pPr>
              <a:defRPr>
                <a:solidFill>
                  <a:schemeClr val="bg2">
                    <a:lumMod val="50000"/>
                  </a:schemeClr>
                </a:solidFill>
                <a:latin typeface="Century Gothic" panose="020B0502020202020204" pitchFamily="34" charset="0"/>
              </a:defRPr>
            </a:lvl1pPr>
            <a:lvl2pPr marL="685800" indent="-228600">
              <a:buFont typeface="Century Gothic" panose="020B0502020202020204" pitchFamily="34" charset="0"/>
              <a:buChar char="–"/>
              <a:defRPr>
                <a:solidFill>
                  <a:schemeClr val="bg2">
                    <a:lumMod val="50000"/>
                  </a:schemeClr>
                </a:solidFill>
                <a:latin typeface="Century Gothic" panose="020B0502020202020204" pitchFamily="34" charset="0"/>
              </a:defRPr>
            </a:lvl2pPr>
            <a:lvl3pPr>
              <a:defRPr>
                <a:solidFill>
                  <a:schemeClr val="bg2">
                    <a:lumMod val="50000"/>
                  </a:schemeClr>
                </a:solidFill>
                <a:latin typeface="Century Gothic" panose="020B0502020202020204" pitchFamily="34" charset="0"/>
              </a:defRPr>
            </a:lvl3pPr>
            <a:lvl4pPr>
              <a:defRPr>
                <a:solidFill>
                  <a:schemeClr val="tx1">
                    <a:lumMod val="85000"/>
                    <a:lumOff val="15000"/>
                  </a:schemeClr>
                </a:solidFill>
                <a:latin typeface="Century Gothic" panose="020B0502020202020204" pitchFamily="34" charset="0"/>
              </a:defRPr>
            </a:lvl4pPr>
            <a:lvl5pPr>
              <a:defRPr>
                <a:solidFill>
                  <a:schemeClr val="tx1">
                    <a:lumMod val="85000"/>
                    <a:lumOff val="15000"/>
                  </a:schemeClr>
                </a:solidFill>
                <a:latin typeface="Century Gothic" panose="020B0502020202020204" pitchFamily="34" charset="0"/>
              </a:defRPr>
            </a:lvl5pPr>
          </a:lstStyle>
          <a:p>
            <a:pPr lvl="0"/>
            <a:r>
              <a:rPr lang="en-US" dirty="0"/>
              <a:t>click to edit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2EA2C5B7-418F-482A-830F-8A51C2399FB2}"/>
              </a:ext>
            </a:extLst>
          </p:cNvPr>
          <p:cNvSpPr>
            <a:spLocks noGrp="1"/>
          </p:cNvSpPr>
          <p:nvPr>
            <p:ph type="body" sz="quarter" idx="3" hasCustomPrompt="1"/>
          </p:nvPr>
        </p:nvSpPr>
        <p:spPr>
          <a:xfrm>
            <a:off x="5934769" y="1681163"/>
            <a:ext cx="5658049" cy="823912"/>
          </a:xfrm>
          <a:solidFill>
            <a:srgbClr val="44546A"/>
          </a:solidFill>
        </p:spPr>
        <p:txBody>
          <a:bodyPr anchor="t">
            <a:normAutofit/>
          </a:bodyPr>
          <a:lstStyle>
            <a:lvl1pPr marL="0" indent="0">
              <a:buNone/>
              <a:defRPr sz="2800" b="1">
                <a:solidFill>
                  <a:schemeClr val="bg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styles</a:t>
            </a:r>
          </a:p>
        </p:txBody>
      </p:sp>
      <p:sp>
        <p:nvSpPr>
          <p:cNvPr id="6" name="Content Placeholder 5">
            <a:extLst>
              <a:ext uri="{FF2B5EF4-FFF2-40B4-BE49-F238E27FC236}">
                <a16:creationId xmlns:a16="http://schemas.microsoft.com/office/drawing/2014/main" id="{EA62BF57-B0FE-41B4-B8B4-58172B431CD6}"/>
              </a:ext>
            </a:extLst>
          </p:cNvPr>
          <p:cNvSpPr>
            <a:spLocks noGrp="1"/>
          </p:cNvSpPr>
          <p:nvPr>
            <p:ph sz="quarter" idx="4" hasCustomPrompt="1"/>
          </p:nvPr>
        </p:nvSpPr>
        <p:spPr>
          <a:xfrm>
            <a:off x="5934769" y="2505074"/>
            <a:ext cx="5658049" cy="3765097"/>
          </a:xfrm>
        </p:spPr>
        <p:txBody>
          <a:bodyPr/>
          <a:lstStyle>
            <a:lvl1pPr>
              <a:defRPr>
                <a:solidFill>
                  <a:schemeClr val="bg2">
                    <a:lumMod val="50000"/>
                  </a:schemeClr>
                </a:solidFill>
                <a:latin typeface="Century Gothic" panose="020B0502020202020204" pitchFamily="34" charset="0"/>
              </a:defRPr>
            </a:lvl1pPr>
            <a:lvl2pPr marL="685800" indent="-228600">
              <a:buFont typeface="Century Gothic" panose="020B0502020202020204" pitchFamily="34" charset="0"/>
              <a:buChar char="–"/>
              <a:defRPr>
                <a:solidFill>
                  <a:schemeClr val="bg2">
                    <a:lumMod val="50000"/>
                  </a:schemeClr>
                </a:solidFill>
                <a:latin typeface="Century Gothic" panose="020B0502020202020204" pitchFamily="34" charset="0"/>
              </a:defRPr>
            </a:lvl2pPr>
            <a:lvl3pPr>
              <a:defRPr>
                <a:solidFill>
                  <a:schemeClr val="bg2">
                    <a:lumMod val="50000"/>
                  </a:schemeClr>
                </a:solidFill>
                <a:latin typeface="Century Gothic" panose="020B0502020202020204" pitchFamily="34" charset="0"/>
              </a:defRPr>
            </a:lvl3pPr>
            <a:lvl4pPr>
              <a:defRPr>
                <a:solidFill>
                  <a:schemeClr val="tx1">
                    <a:lumMod val="85000"/>
                    <a:lumOff val="15000"/>
                  </a:schemeClr>
                </a:solidFill>
                <a:latin typeface="Century Gothic" panose="020B0502020202020204" pitchFamily="34" charset="0"/>
              </a:defRPr>
            </a:lvl4pPr>
            <a:lvl5pPr>
              <a:defRPr>
                <a:solidFill>
                  <a:schemeClr val="tx1">
                    <a:lumMod val="85000"/>
                    <a:lumOff val="15000"/>
                  </a:schemeClr>
                </a:solidFill>
                <a:latin typeface="Century Gothic" panose="020B0502020202020204" pitchFamily="34" charset="0"/>
              </a:defRPr>
            </a:lvl5pPr>
          </a:lstStyle>
          <a:p>
            <a:pPr lvl="0"/>
            <a:r>
              <a:rPr lang="en-US" dirty="0"/>
              <a:t>click to edit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FB8933DB-A036-4F48-A3ED-466D9AA99390}"/>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2CB535A2-C7EC-4E17-8CF9-EC716D09A119}"/>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20" name="Rectangle 19">
            <a:extLst>
              <a:ext uri="{FF2B5EF4-FFF2-40B4-BE49-F238E27FC236}">
                <a16:creationId xmlns:a16="http://schemas.microsoft.com/office/drawing/2014/main" id="{AB4FA64D-01AB-4D61-A773-756A91A639CA}"/>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441F16-0031-4E86-9F8A-5DC4C1B98883}"/>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9" name="TextBox 18">
            <a:extLst>
              <a:ext uri="{FF2B5EF4-FFF2-40B4-BE49-F238E27FC236}">
                <a16:creationId xmlns:a16="http://schemas.microsoft.com/office/drawing/2014/main" id="{406EB455-562D-4400-A136-D9DEE6F3BAAC}"/>
              </a:ext>
            </a:extLst>
          </p:cNvPr>
          <p:cNvSpPr txBox="1"/>
          <p:nvPr/>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7" name="Text Placeholder 6">
            <a:extLst>
              <a:ext uri="{FF2B5EF4-FFF2-40B4-BE49-F238E27FC236}">
                <a16:creationId xmlns:a16="http://schemas.microsoft.com/office/drawing/2014/main" id="{44C754C1-5749-4F35-B826-C0C1D4CD8A01}"/>
              </a:ext>
            </a:extLst>
          </p:cNvPr>
          <p:cNvSpPr>
            <a:spLocks noGrp="1"/>
          </p:cNvSpPr>
          <p:nvPr>
            <p:ph type="body" sz="quarter" idx="15"/>
          </p:nvPr>
        </p:nvSpPr>
        <p:spPr>
          <a:xfrm>
            <a:off x="407988" y="587829"/>
            <a:ext cx="11087100" cy="1093333"/>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62596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7E2D-0B72-410B-813A-6E76C2E746A9}"/>
              </a:ext>
            </a:extLst>
          </p:cNvPr>
          <p:cNvSpPr>
            <a:spLocks noGrp="1"/>
          </p:cNvSpPr>
          <p:nvPr>
            <p:ph type="title" hasCustomPrompt="1"/>
          </p:nvPr>
        </p:nvSpPr>
        <p:spPr/>
        <p:txBody>
          <a:bodyPr/>
          <a:lstStyle>
            <a:lvl1pPr>
              <a:defRPr>
                <a:solidFill>
                  <a:schemeClr val="bg2">
                    <a:lumMod val="50000"/>
                  </a:schemeClr>
                </a:solidFill>
                <a:latin typeface="Century Gothic" panose="020B0502020202020204" pitchFamily="34" charset="0"/>
              </a:defRPr>
            </a:lvl1pPr>
          </a:lstStyle>
          <a:p>
            <a:r>
              <a:rPr lang="en-US" dirty="0"/>
              <a:t>click to edit title</a:t>
            </a:r>
          </a:p>
        </p:txBody>
      </p:sp>
      <p:sp>
        <p:nvSpPr>
          <p:cNvPr id="8" name="Rectangle 7">
            <a:extLst>
              <a:ext uri="{FF2B5EF4-FFF2-40B4-BE49-F238E27FC236}">
                <a16:creationId xmlns:a16="http://schemas.microsoft.com/office/drawing/2014/main" id="{2315B214-27B1-4077-AB4E-BF29E6066C71}"/>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739A4D8C-4C02-41DC-995C-1337C65B3DE8}"/>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0" name="Rectangle 9">
            <a:extLst>
              <a:ext uri="{FF2B5EF4-FFF2-40B4-BE49-F238E27FC236}">
                <a16:creationId xmlns:a16="http://schemas.microsoft.com/office/drawing/2014/main" id="{6183F886-1A46-4437-B9F6-069AA6B43AC7}"/>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1820FF-B20F-4CE6-AA2E-B68A327A1911}"/>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4" name="Text Placeholder 3">
            <a:extLst>
              <a:ext uri="{FF2B5EF4-FFF2-40B4-BE49-F238E27FC236}">
                <a16:creationId xmlns:a16="http://schemas.microsoft.com/office/drawing/2014/main" id="{A432036E-6508-452C-B430-84E3083C1415}"/>
              </a:ext>
            </a:extLst>
          </p:cNvPr>
          <p:cNvSpPr>
            <a:spLocks noGrp="1"/>
          </p:cNvSpPr>
          <p:nvPr>
            <p:ph type="body" sz="quarter" idx="15" hasCustomPrompt="1"/>
          </p:nvPr>
        </p:nvSpPr>
        <p:spPr>
          <a:xfrm>
            <a:off x="865188" y="1880577"/>
            <a:ext cx="10496550" cy="4247849"/>
          </a:xfrm>
        </p:spPr>
        <p:txBody>
          <a:bodyPr anchor="t"/>
          <a:lstStyle>
            <a:lvl1pPr marL="233363" indent="-233363" algn="l">
              <a:buFont typeface="Arial" panose="020B0604020202020204" pitchFamily="34" charset="0"/>
              <a:buChar char="•"/>
              <a:defRPr/>
            </a:lvl1pPr>
            <a:lvl2pPr marL="685800" indent="-228600" algn="l">
              <a:tabLst/>
              <a:defRPr/>
            </a:lvl2pPr>
            <a:lvl3pPr algn="l">
              <a:defRPr/>
            </a:lvl3pPr>
            <a:lvl4pPr algn="ctr">
              <a:defRPr/>
            </a:lvl4pPr>
            <a:lvl5pPr algn="ctr">
              <a:defRPr/>
            </a:lvl5pPr>
          </a:lstStyle>
          <a:p>
            <a:pPr lvl="0"/>
            <a:r>
              <a:rPr lang="en-US" dirty="0"/>
              <a:t>click to edit master text styles</a:t>
            </a:r>
          </a:p>
          <a:p>
            <a:pPr lvl="1"/>
            <a:r>
              <a:rPr lang="en-US" dirty="0"/>
              <a:t> second level</a:t>
            </a:r>
          </a:p>
          <a:p>
            <a:pPr lvl="2"/>
            <a:r>
              <a:rPr lang="en-US" dirty="0"/>
              <a:t> third level</a:t>
            </a:r>
          </a:p>
        </p:txBody>
      </p:sp>
      <p:sp>
        <p:nvSpPr>
          <p:cNvPr id="11" name="TextBox 10">
            <a:extLst>
              <a:ext uri="{FF2B5EF4-FFF2-40B4-BE49-F238E27FC236}">
                <a16:creationId xmlns:a16="http://schemas.microsoft.com/office/drawing/2014/main" id="{DA26FB1A-95F9-4C6C-AAD0-5940F5D1CBDF}"/>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3188108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15B214-27B1-4077-AB4E-BF29E6066C71}"/>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739A4D8C-4C02-41DC-995C-1337C65B3DE8}"/>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0" name="Rectangle 9">
            <a:extLst>
              <a:ext uri="{FF2B5EF4-FFF2-40B4-BE49-F238E27FC236}">
                <a16:creationId xmlns:a16="http://schemas.microsoft.com/office/drawing/2014/main" id="{6183F886-1A46-4437-B9F6-069AA6B43AC7}"/>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04D8301-4E77-4065-9244-640146D6DB1F}"/>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5" name="TextBox 14">
            <a:extLst>
              <a:ext uri="{FF2B5EF4-FFF2-40B4-BE49-F238E27FC236}">
                <a16:creationId xmlns:a16="http://schemas.microsoft.com/office/drawing/2014/main" id="{83484726-905D-4DE9-A181-3B8103ACF449}"/>
              </a:ext>
            </a:extLst>
          </p:cNvPr>
          <p:cNvSpPr txBox="1"/>
          <p:nvPr/>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61FF4E71-CE94-4D63-8F1B-E0DAB6CA3FC3}"/>
              </a:ext>
            </a:extLst>
          </p:cNvPr>
          <p:cNvSpPr>
            <a:spLocks noGrp="1"/>
          </p:cNvSpPr>
          <p:nvPr>
            <p:ph type="body" sz="quarter" idx="15" hasCustomPrompt="1"/>
          </p:nvPr>
        </p:nvSpPr>
        <p:spPr>
          <a:xfrm>
            <a:off x="1109662" y="1098550"/>
            <a:ext cx="10038235" cy="4598988"/>
          </a:xfrm>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VERSATILITY SLIDE Click to edit Master text styles</a:t>
            </a:r>
          </a:p>
        </p:txBody>
      </p:sp>
    </p:spTree>
    <p:extLst>
      <p:ext uri="{BB962C8B-B14F-4D97-AF65-F5344CB8AC3E}">
        <p14:creationId xmlns:p14="http://schemas.microsoft.com/office/powerpoint/2010/main" val="354896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12BAB6-009D-47AD-B7A8-3C46996F1DFA}"/>
              </a:ext>
            </a:extLst>
          </p:cNvPr>
          <p:cNvSpPr/>
          <p:nvPr/>
        </p:nvSpPr>
        <p:spPr>
          <a:xfrm>
            <a:off x="0" y="0"/>
            <a:ext cx="5798819" cy="6392232"/>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760774D8-A5ED-4209-B1CD-DD1279CCE67A}"/>
              </a:ext>
            </a:extLst>
          </p:cNvPr>
          <p:cNvSpPr>
            <a:spLocks noGrp="1"/>
          </p:cNvSpPr>
          <p:nvPr>
            <p:ph type="title" hasCustomPrompt="1"/>
          </p:nvPr>
        </p:nvSpPr>
        <p:spPr>
          <a:xfrm>
            <a:off x="228600" y="1442517"/>
            <a:ext cx="5261734" cy="3674231"/>
          </a:xfrm>
        </p:spPr>
        <p:txBody>
          <a:bodyPr anchor="ctr"/>
          <a:lstStyle>
            <a:lvl1pPr algn="r">
              <a:defRPr sz="3600">
                <a:solidFill>
                  <a:schemeClr val="bg1"/>
                </a:solidFill>
                <a:latin typeface="Century Gothic" panose="020B0502020202020204" pitchFamily="34" charset="0"/>
              </a:defRPr>
            </a:lvl1pPr>
          </a:lstStyle>
          <a:p>
            <a:r>
              <a:rPr lang="en-US" dirty="0"/>
              <a:t>click to edit title text</a:t>
            </a:r>
          </a:p>
        </p:txBody>
      </p:sp>
      <p:sp>
        <p:nvSpPr>
          <p:cNvPr id="12" name="Picture Placeholder 2">
            <a:extLst>
              <a:ext uri="{FF2B5EF4-FFF2-40B4-BE49-F238E27FC236}">
                <a16:creationId xmlns:a16="http://schemas.microsoft.com/office/drawing/2014/main" id="{1639551C-FCA5-4EC3-B362-6C019F62F7EB}"/>
              </a:ext>
            </a:extLst>
          </p:cNvPr>
          <p:cNvSpPr>
            <a:spLocks noGrp="1"/>
          </p:cNvSpPr>
          <p:nvPr>
            <p:ph type="pic" idx="1" hasCustomPrompt="1"/>
          </p:nvPr>
        </p:nvSpPr>
        <p:spPr>
          <a:xfrm>
            <a:off x="5933839" y="457200"/>
            <a:ext cx="6172200" cy="56170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Rectangle 12">
            <a:extLst>
              <a:ext uri="{FF2B5EF4-FFF2-40B4-BE49-F238E27FC236}">
                <a16:creationId xmlns:a16="http://schemas.microsoft.com/office/drawing/2014/main" id="{F701B5B8-D422-4FF7-8C07-852AB7F3F5AF}"/>
              </a:ext>
            </a:extLst>
          </p:cNvPr>
          <p:cNvSpPr/>
          <p:nvPr/>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9D1060A0-A75B-45E4-9587-21770599C805}"/>
              </a:ext>
            </a:extLst>
          </p:cNvPr>
          <p:cNvSpPr>
            <a:spLocks noGrp="1"/>
          </p:cNvSpPr>
          <p:nvPr>
            <p:ph type="sldNum" sz="quarter" idx="14"/>
          </p:nvPr>
        </p:nvSpPr>
        <p:spPr>
          <a:xfrm>
            <a:off x="2808377" y="6435045"/>
            <a:ext cx="2743200" cy="365125"/>
          </a:xfrm>
          <a:prstGeom prst="rect">
            <a:avLst/>
          </a:prstGeom>
        </p:spPr>
        <p:txBody>
          <a:bodyPr/>
          <a:lstStyle>
            <a:lvl1pPr>
              <a:defRPr>
                <a:solidFill>
                  <a:srgbClr val="92D050"/>
                </a:solidFill>
                <a:latin typeface="Century Gothic" panose="020B0502020202020204" pitchFamily="34" charset="0"/>
              </a:defRPr>
            </a:lvl1pPr>
          </a:lstStyle>
          <a:p>
            <a:fld id="{06E695A0-68CC-40D6-8F41-FE6AE0D51579}" type="slidenum">
              <a:rPr lang="en-US" smtClean="0"/>
              <a:pPr/>
              <a:t>‹#›</a:t>
            </a:fld>
            <a:endParaRPr lang="en-US" dirty="0"/>
          </a:p>
        </p:txBody>
      </p:sp>
      <p:sp>
        <p:nvSpPr>
          <p:cNvPr id="17" name="Rectangle 16">
            <a:extLst>
              <a:ext uri="{FF2B5EF4-FFF2-40B4-BE49-F238E27FC236}">
                <a16:creationId xmlns:a16="http://schemas.microsoft.com/office/drawing/2014/main" id="{44B9B96B-456F-4C42-A716-E6E6A26462C9}"/>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283929-1A93-4F7B-B4F4-4A457DAB54CD}"/>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6" name="TextBox 15">
            <a:extLst>
              <a:ext uri="{FF2B5EF4-FFF2-40B4-BE49-F238E27FC236}">
                <a16:creationId xmlns:a16="http://schemas.microsoft.com/office/drawing/2014/main" id="{065B8975-3DE2-4F64-8A1D-9633955FA56C}"/>
              </a:ext>
            </a:extLst>
          </p:cNvPr>
          <p:cNvSpPr txBox="1"/>
          <p:nvPr/>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28703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D4140CC-5D35-477E-8C2F-02F906CE84F2}"/>
              </a:ext>
            </a:extLst>
          </p:cNvPr>
          <p:cNvSpPr>
            <a:spLocks noGrp="1"/>
          </p:cNvSpPr>
          <p:nvPr>
            <p:ph type="pic" sz="quarter" idx="14" hasCustomPrompt="1"/>
          </p:nvPr>
        </p:nvSpPr>
        <p:spPr>
          <a:xfrm>
            <a:off x="-7146" y="2419350"/>
            <a:ext cx="12233275" cy="3918233"/>
          </a:xfrm>
        </p:spPr>
        <p:txBody>
          <a:bodyPr/>
          <a:lstStyle>
            <a:lvl1pPr>
              <a:defRPr/>
            </a:lvl1pPr>
          </a:lstStyle>
          <a:p>
            <a:r>
              <a:rPr lang="en-US" dirty="0"/>
              <a:t>click icon to add picture from </a:t>
            </a:r>
            <a:r>
              <a:rPr lang="en-US"/>
              <a:t>image library</a:t>
            </a:r>
            <a:endParaRPr lang="en-US" dirty="0"/>
          </a:p>
        </p:txBody>
      </p:sp>
      <p:sp>
        <p:nvSpPr>
          <p:cNvPr id="5" name="Slide Number Placeholder 5">
            <a:extLst>
              <a:ext uri="{FF2B5EF4-FFF2-40B4-BE49-F238E27FC236}">
                <a16:creationId xmlns:a16="http://schemas.microsoft.com/office/drawing/2014/main" id="{4793414A-7FED-4A68-8522-130BDCF16E7E}"/>
              </a:ext>
            </a:extLst>
          </p:cNvPr>
          <p:cNvSpPr txBox="1">
            <a:spLocks/>
          </p:cNvSpPr>
          <p:nvPr userDrawn="1"/>
        </p:nvSpPr>
        <p:spPr>
          <a:xfrm>
            <a:off x="2808377" y="63860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E695A0-68CC-40D6-8F41-FE6AE0D51579}" type="slidenum">
              <a:rPr lang="en-US" sz="1200" smtClean="0">
                <a:solidFill>
                  <a:schemeClr val="tx1"/>
                </a:solidFill>
                <a:latin typeface="Century Gothic" panose="020B0502020202020204" pitchFamily="34" charset="0"/>
              </a:rPr>
              <a:pPr/>
              <a:t>‹#›</a:t>
            </a:fld>
            <a:endParaRPr lang="en-US" sz="1200"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EEE9382B-8D49-4B1E-8D22-EDE317E6D45C}"/>
              </a:ext>
            </a:extLst>
          </p:cNvPr>
          <p:cNvSpPr/>
          <p:nvPr userDrawn="1"/>
        </p:nvSpPr>
        <p:spPr>
          <a:xfrm>
            <a:off x="-1" y="6404701"/>
            <a:ext cx="12240710" cy="4532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DFE6F84-8A6E-4381-B25E-912F6C803671}"/>
              </a:ext>
            </a:extLst>
          </p:cNvPr>
          <p:cNvSpPr txBox="1"/>
          <p:nvPr userDrawn="1"/>
        </p:nvSpPr>
        <p:spPr>
          <a:xfrm>
            <a:off x="-1" y="1957878"/>
            <a:ext cx="12233565" cy="461665"/>
          </a:xfrm>
          <a:prstGeom prst="rect">
            <a:avLst/>
          </a:prstGeom>
          <a:solidFill>
            <a:srgbClr val="44546A"/>
          </a:solidFill>
        </p:spPr>
        <p:txBody>
          <a:bodyPr wrap="square" rtlCol="0">
            <a:spAutoFit/>
          </a:bodyPr>
          <a:lstStyle/>
          <a:p>
            <a:r>
              <a:rPr lang="en-US" sz="2400" dirty="0">
                <a:solidFill>
                  <a:schemeClr val="bg1"/>
                </a:solidFill>
                <a:latin typeface="Century Gothic" panose="020B0502020202020204" pitchFamily="34" charset="0"/>
              </a:rPr>
              <a:t> </a:t>
            </a:r>
          </a:p>
        </p:txBody>
      </p:sp>
      <p:sp>
        <p:nvSpPr>
          <p:cNvPr id="17" name="TextBox 16">
            <a:extLst>
              <a:ext uri="{FF2B5EF4-FFF2-40B4-BE49-F238E27FC236}">
                <a16:creationId xmlns:a16="http://schemas.microsoft.com/office/drawing/2014/main" id="{2BCCC0D3-5D0C-4D32-9142-D6400D97F61A}"/>
              </a:ext>
            </a:extLst>
          </p:cNvPr>
          <p:cNvSpPr txBox="1"/>
          <p:nvPr userDrawn="1"/>
        </p:nvSpPr>
        <p:spPr>
          <a:xfrm>
            <a:off x="211101" y="2021450"/>
            <a:ext cx="9890638" cy="369332"/>
          </a:xfrm>
          <a:prstGeom prst="rect">
            <a:avLst/>
          </a:prstGeom>
          <a:noFill/>
        </p:spPr>
        <p:txBody>
          <a:bodyPr wrap="square" rtlCol="0">
            <a:spAutoFit/>
          </a:bodyPr>
          <a:lstStyle/>
          <a:p>
            <a:r>
              <a:rPr lang="en-US" dirty="0">
                <a:solidFill>
                  <a:schemeClr val="bg1"/>
                </a:solidFill>
                <a:latin typeface="Century Gothic" panose="020B0502020202020204" pitchFamily="34" charset="0"/>
                <a:cs typeface="Arial" panose="020B0604020202020204" pitchFamily="34" charset="0"/>
              </a:rPr>
              <a:t>presenter:  </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93A6ED5-BBC7-4F39-86B8-6E7FB8960E8F}"/>
              </a:ext>
            </a:extLst>
          </p:cNvPr>
          <p:cNvSpPr/>
          <p:nvPr userDrawn="1"/>
        </p:nvSpPr>
        <p:spPr>
          <a:xfrm>
            <a:off x="-1" y="1910349"/>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6237DE0-4611-4A9A-854A-2017E3122483}"/>
              </a:ext>
            </a:extLst>
          </p:cNvPr>
          <p:cNvSpPr>
            <a:spLocks noGrp="1"/>
          </p:cNvSpPr>
          <p:nvPr>
            <p:ph type="title" hasCustomPrompt="1"/>
          </p:nvPr>
        </p:nvSpPr>
        <p:spPr>
          <a:xfrm>
            <a:off x="177564" y="1163349"/>
            <a:ext cx="11797960" cy="1015631"/>
          </a:xfrm>
        </p:spPr>
        <p:txBody>
          <a:bodyPr>
            <a:normAutofit/>
          </a:bodyPr>
          <a:lstStyle>
            <a:lvl1pPr>
              <a:defRPr sz="4800">
                <a:solidFill>
                  <a:schemeClr val="bg2">
                    <a:lumMod val="50000"/>
                  </a:schemeClr>
                </a:solidFill>
                <a:latin typeface="Century Gothic" panose="020B0502020202020204" pitchFamily="34" charset="0"/>
              </a:defRPr>
            </a:lvl1pPr>
          </a:lstStyle>
          <a:p>
            <a:r>
              <a:rPr lang="en-US" dirty="0"/>
              <a:t>click to edit title</a:t>
            </a:r>
          </a:p>
        </p:txBody>
      </p:sp>
      <p:sp>
        <p:nvSpPr>
          <p:cNvPr id="38" name="Content Placeholder 37">
            <a:extLst>
              <a:ext uri="{FF2B5EF4-FFF2-40B4-BE49-F238E27FC236}">
                <a16:creationId xmlns:a16="http://schemas.microsoft.com/office/drawing/2014/main" id="{4815DEDC-23A3-431B-A4FC-EEBEE25209A0}"/>
              </a:ext>
            </a:extLst>
          </p:cNvPr>
          <p:cNvSpPr>
            <a:spLocks noGrp="1"/>
          </p:cNvSpPr>
          <p:nvPr>
            <p:ph sz="quarter" idx="13" hasCustomPrompt="1"/>
          </p:nvPr>
        </p:nvSpPr>
        <p:spPr>
          <a:xfrm>
            <a:off x="1432321" y="2052814"/>
            <a:ext cx="7305933" cy="461963"/>
          </a:xfrm>
        </p:spPr>
        <p:txBody>
          <a:bodyPr>
            <a:normAutofit/>
          </a:bodyPr>
          <a:lstStyle>
            <a:lvl1pPr marL="0" indent="0">
              <a:buNone/>
              <a:defRPr sz="1800" baseline="0">
                <a:solidFill>
                  <a:schemeClr val="bg1"/>
                </a:solidFill>
                <a:latin typeface="Century Gothic" panose="020B0502020202020204" pitchFamily="34" charset="0"/>
              </a:defRPr>
            </a:lvl1pPr>
          </a:lstStyle>
          <a:p>
            <a:pPr lvl="0"/>
            <a:r>
              <a:rPr lang="en-US" dirty="0"/>
              <a:t>click to add name</a:t>
            </a:r>
          </a:p>
        </p:txBody>
      </p:sp>
      <p:sp>
        <p:nvSpPr>
          <p:cNvPr id="14" name="Rectangle 13">
            <a:extLst>
              <a:ext uri="{FF2B5EF4-FFF2-40B4-BE49-F238E27FC236}">
                <a16:creationId xmlns:a16="http://schemas.microsoft.com/office/drawing/2014/main" id="{0C7FEB7E-1406-41AA-A31A-570E81C632BA}"/>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1980E7F-6643-43C5-B869-386E8676E4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545" b="20996"/>
          <a:stretch/>
        </p:blipFill>
        <p:spPr>
          <a:xfrm>
            <a:off x="253755" y="35749"/>
            <a:ext cx="2962073" cy="1015631"/>
          </a:xfrm>
          <a:prstGeom prst="rect">
            <a:avLst/>
          </a:prstGeom>
        </p:spPr>
      </p:pic>
      <p:sp>
        <p:nvSpPr>
          <p:cNvPr id="21" name="TextBox 20">
            <a:extLst>
              <a:ext uri="{FF2B5EF4-FFF2-40B4-BE49-F238E27FC236}">
                <a16:creationId xmlns:a16="http://schemas.microsoft.com/office/drawing/2014/main" id="{C46E2BDB-53DD-453B-8A6D-22D6082408B2}"/>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4234377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17CF6-A54A-48B8-A5C5-14B302472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2F7745B9-2ADA-4CAB-8D15-FB13838529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6DB4A1B-F9B9-4066-9770-0E0DBC83A4D2}"/>
              </a:ext>
            </a:extLst>
          </p:cNvPr>
          <p:cNvSpPr txBox="1">
            <a:spLocks/>
          </p:cNvSpPr>
          <p:nvPr/>
        </p:nvSpPr>
        <p:spPr>
          <a:xfrm>
            <a:off x="2808377" y="63860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E695A0-68CC-40D6-8F41-FE6AE0D51579}" type="slidenum">
              <a:rPr lang="en-US" sz="1200" smtClean="0">
                <a:solidFill>
                  <a:schemeClr val="tx1"/>
                </a:solidFill>
                <a:latin typeface="Century Gothic" panose="020B0502020202020204" pitchFamily="34" charset="0"/>
              </a:rPr>
              <a:pPr/>
              <a:t>‹#›</a:t>
            </a:fld>
            <a:endParaRPr lang="en-US" sz="1200"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D716DA84-F95D-410D-AF5D-7F5F6C709788}"/>
              </a:ext>
            </a:extLst>
          </p:cNvPr>
          <p:cNvSpPr/>
          <p:nvPr/>
        </p:nvSpPr>
        <p:spPr>
          <a:xfrm>
            <a:off x="0" y="6433293"/>
            <a:ext cx="12240710" cy="4532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CE9099-E77A-46A3-8667-AEB9B1ECFA2F}"/>
              </a:ext>
            </a:extLst>
          </p:cNvPr>
          <p:cNvSpPr/>
          <p:nvPr/>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3E35DD2-8C51-4378-8D88-5C5847F4B3BF}"/>
              </a:ext>
            </a:extLst>
          </p:cNvPr>
          <p:cNvSpPr txBox="1"/>
          <p:nvPr/>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5" name="TextBox 14">
            <a:extLst>
              <a:ext uri="{FF2B5EF4-FFF2-40B4-BE49-F238E27FC236}">
                <a16:creationId xmlns:a16="http://schemas.microsoft.com/office/drawing/2014/main" id="{D1DB4ADB-04BF-4415-ADE4-E0AE4EAA592E}"/>
              </a:ext>
            </a:extLst>
          </p:cNvPr>
          <p:cNvSpPr txBox="1"/>
          <p:nvPr/>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56208656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17CF6-A54A-48B8-A5C5-14B302472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2F7745B9-2ADA-4CAB-8D15-FB13838529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6DB4A1B-F9B9-4066-9770-0E0DBC83A4D2}"/>
              </a:ext>
            </a:extLst>
          </p:cNvPr>
          <p:cNvSpPr txBox="1">
            <a:spLocks/>
          </p:cNvSpPr>
          <p:nvPr userDrawn="1"/>
        </p:nvSpPr>
        <p:spPr>
          <a:xfrm>
            <a:off x="2808377" y="63860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E695A0-68CC-40D6-8F41-FE6AE0D51579}" type="slidenum">
              <a:rPr lang="en-US" sz="1200" smtClean="0">
                <a:solidFill>
                  <a:schemeClr val="tx1"/>
                </a:solidFill>
                <a:latin typeface="Century Gothic" panose="020B0502020202020204" pitchFamily="34" charset="0"/>
              </a:rPr>
              <a:pPr/>
              <a:t>‹#›</a:t>
            </a:fld>
            <a:endParaRPr lang="en-US" sz="1200"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D716DA84-F95D-410D-AF5D-7F5F6C709788}"/>
              </a:ext>
            </a:extLst>
          </p:cNvPr>
          <p:cNvSpPr/>
          <p:nvPr userDrawn="1"/>
        </p:nvSpPr>
        <p:spPr>
          <a:xfrm>
            <a:off x="0" y="6433293"/>
            <a:ext cx="12240710" cy="4532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CE9099-E77A-46A3-8667-AEB9B1ECFA2F}"/>
              </a:ext>
            </a:extLst>
          </p:cNvPr>
          <p:cNvSpPr/>
          <p:nvPr userDrawn="1"/>
        </p:nvSpPr>
        <p:spPr>
          <a:xfrm>
            <a:off x="0" y="6366344"/>
            <a:ext cx="12240710" cy="51777"/>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3E35DD2-8C51-4378-8D88-5C5847F4B3BF}"/>
              </a:ext>
            </a:extLst>
          </p:cNvPr>
          <p:cNvSpPr txBox="1"/>
          <p:nvPr userDrawn="1"/>
        </p:nvSpPr>
        <p:spPr>
          <a:xfrm>
            <a:off x="8657617" y="6453814"/>
            <a:ext cx="3476015" cy="369332"/>
          </a:xfrm>
          <a:prstGeom prst="rect">
            <a:avLst/>
          </a:prstGeom>
          <a:noFill/>
        </p:spPr>
        <p:txBody>
          <a:bodyPr wrap="square" rtlCol="0">
            <a:spAutoFit/>
          </a:bodyPr>
          <a:lstStyle/>
          <a:p>
            <a:pPr algn="r"/>
            <a:r>
              <a:rPr lang="en-US" spc="150" baseline="0" dirty="0">
                <a:solidFill>
                  <a:srgbClr val="92D050"/>
                </a:solidFill>
                <a:latin typeface="Century Gothic" panose="020B0502020202020204" pitchFamily="34" charset="0"/>
              </a:rPr>
              <a:t>simple. savvy. diverse.</a:t>
            </a:r>
            <a:r>
              <a:rPr lang="en-US" sz="1200" spc="150" baseline="30000" dirty="0">
                <a:solidFill>
                  <a:srgbClr val="92D050"/>
                </a:solidFill>
                <a:latin typeface="Century Gothic" panose="020B0502020202020204" pitchFamily="34" charset="0"/>
              </a:rPr>
              <a:t>TM</a:t>
            </a:r>
            <a:endParaRPr lang="en-US" sz="1400" spc="150" baseline="0" dirty="0">
              <a:solidFill>
                <a:srgbClr val="92D050"/>
              </a:solidFill>
              <a:latin typeface="Century Gothic" panose="020B0502020202020204" pitchFamily="34" charset="0"/>
            </a:endParaRPr>
          </a:p>
        </p:txBody>
      </p:sp>
      <p:sp>
        <p:nvSpPr>
          <p:cNvPr id="15" name="TextBox 14">
            <a:extLst>
              <a:ext uri="{FF2B5EF4-FFF2-40B4-BE49-F238E27FC236}">
                <a16:creationId xmlns:a16="http://schemas.microsoft.com/office/drawing/2014/main" id="{D1DB4ADB-04BF-4415-ADE4-E0AE4EAA592E}"/>
              </a:ext>
            </a:extLst>
          </p:cNvPr>
          <p:cNvSpPr txBox="1"/>
          <p:nvPr userDrawn="1"/>
        </p:nvSpPr>
        <p:spPr>
          <a:xfrm>
            <a:off x="250372" y="6438351"/>
            <a:ext cx="1130956" cy="400110"/>
          </a:xfrm>
          <a:prstGeom prst="rect">
            <a:avLst/>
          </a:prstGeom>
          <a:noFill/>
        </p:spPr>
        <p:txBody>
          <a:bodyPr wrap="square" rtlCol="0">
            <a:spAutoFit/>
          </a:bodyPr>
          <a:lstStyle/>
          <a:p>
            <a:pPr algn="l"/>
            <a:r>
              <a:rPr lang="en-US" sz="2000" spc="200" baseline="0" dirty="0">
                <a:solidFill>
                  <a:srgbClr val="92D050"/>
                </a:solidFill>
                <a:latin typeface="Century Gothic" panose="020B0502020202020204" pitchFamily="34" charset="0"/>
              </a:rPr>
              <a:t>mhec</a:t>
            </a:r>
            <a:endParaRPr lang="en-US" sz="1600" spc="200" baseline="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140838868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login.mhec.net/samlp/zy5H4gvDvI4Ys98DXkw7a6W701rJyeh5?connection=Username-Password-Authentication"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ailto:i-buy@mhec.ne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sloomis@mhec.net" TargetMode="External"/><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hyperlink" Target="mailto:Michael_J_Campbell@homedepot.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E6A8-03C1-4CEA-A707-50253A96989A}"/>
              </a:ext>
            </a:extLst>
          </p:cNvPr>
          <p:cNvSpPr>
            <a:spLocks noGrp="1"/>
          </p:cNvSpPr>
          <p:nvPr>
            <p:ph type="title"/>
          </p:nvPr>
        </p:nvSpPr>
        <p:spPr/>
        <p:txBody>
          <a:bodyPr>
            <a:normAutofit/>
          </a:bodyPr>
          <a:lstStyle/>
          <a:p>
            <a:r>
              <a:rPr lang="en-US" dirty="0">
                <a:solidFill>
                  <a:schemeClr val="accent1">
                    <a:lumMod val="50000"/>
                  </a:schemeClr>
                </a:solidFill>
              </a:rPr>
              <a:t>NAEP – New England</a:t>
            </a:r>
          </a:p>
        </p:txBody>
      </p:sp>
      <p:sp>
        <p:nvSpPr>
          <p:cNvPr id="4" name="Content Placeholder 3">
            <a:extLst>
              <a:ext uri="{FF2B5EF4-FFF2-40B4-BE49-F238E27FC236}">
                <a16:creationId xmlns:a16="http://schemas.microsoft.com/office/drawing/2014/main" id="{5B428F9E-B9B8-4DE1-B648-0239658F3F91}"/>
              </a:ext>
            </a:extLst>
          </p:cNvPr>
          <p:cNvSpPr>
            <a:spLocks noGrp="1"/>
          </p:cNvSpPr>
          <p:nvPr>
            <p:ph sz="quarter" idx="13"/>
          </p:nvPr>
        </p:nvSpPr>
        <p:spPr>
          <a:xfrm>
            <a:off x="1432321" y="2052814"/>
            <a:ext cx="10759679" cy="461963"/>
          </a:xfrm>
        </p:spPr>
        <p:txBody>
          <a:bodyPr>
            <a:normAutofit/>
          </a:bodyPr>
          <a:lstStyle/>
          <a:p>
            <a:r>
              <a:rPr lang="en-US" dirty="0"/>
              <a:t>Janet Garabedian, business development manager – October 24, 2022</a:t>
            </a:r>
          </a:p>
        </p:txBody>
      </p:sp>
      <p:pic>
        <p:nvPicPr>
          <p:cNvPr id="7" name="Picture 6" descr="A picture containing weapon, brass knucks, sitting&#10;&#10;Description automatically generated">
            <a:extLst>
              <a:ext uri="{FF2B5EF4-FFF2-40B4-BE49-F238E27FC236}">
                <a16:creationId xmlns:a16="http://schemas.microsoft.com/office/drawing/2014/main" id="{36261CED-558D-79E8-1723-85B9D249453B}"/>
              </a:ext>
            </a:extLst>
          </p:cNvPr>
          <p:cNvPicPr>
            <a:picLocks noChangeAspect="1"/>
          </p:cNvPicPr>
          <p:nvPr/>
        </p:nvPicPr>
        <p:blipFill rotWithShape="1">
          <a:blip r:embed="rId3"/>
          <a:srcRect l="33657" r="28562" b="3467"/>
          <a:stretch/>
        </p:blipFill>
        <p:spPr>
          <a:xfrm>
            <a:off x="-12131" y="2411277"/>
            <a:ext cx="3071694" cy="3950190"/>
          </a:xfrm>
          <a:prstGeom prst="rect">
            <a:avLst/>
          </a:prstGeom>
        </p:spPr>
      </p:pic>
      <p:pic>
        <p:nvPicPr>
          <p:cNvPr id="9" name="Picture 8"/>
          <p:cNvPicPr>
            <a:picLocks noChangeAspect="1"/>
          </p:cNvPicPr>
          <p:nvPr/>
        </p:nvPicPr>
        <p:blipFill>
          <a:blip r:embed="rId4"/>
          <a:stretch>
            <a:fillRect/>
          </a:stretch>
        </p:blipFill>
        <p:spPr>
          <a:xfrm>
            <a:off x="9155073" y="2411277"/>
            <a:ext cx="3066554" cy="3962334"/>
          </a:xfrm>
          <a:prstGeom prst="rect">
            <a:avLst/>
          </a:prstGeom>
        </p:spPr>
      </p:pic>
      <p:pic>
        <p:nvPicPr>
          <p:cNvPr id="11" name="Picture 10"/>
          <p:cNvPicPr>
            <a:picLocks noChangeAspect="1"/>
          </p:cNvPicPr>
          <p:nvPr/>
        </p:nvPicPr>
        <p:blipFill>
          <a:blip r:embed="rId5"/>
          <a:stretch>
            <a:fillRect/>
          </a:stretch>
        </p:blipFill>
        <p:spPr>
          <a:xfrm>
            <a:off x="6087852" y="2435254"/>
            <a:ext cx="3072650" cy="3938357"/>
          </a:xfrm>
          <a:prstGeom prst="rect">
            <a:avLst/>
          </a:prstGeom>
        </p:spPr>
      </p:pic>
      <p:pic>
        <p:nvPicPr>
          <p:cNvPr id="8" name="Picture 7" descr="Graphical user interface, website, calendar&#10;&#10;Description automatically generated">
            <a:extLst>
              <a:ext uri="{FF2B5EF4-FFF2-40B4-BE49-F238E27FC236}">
                <a16:creationId xmlns:a16="http://schemas.microsoft.com/office/drawing/2014/main" id="{EA4DE364-1BE7-D0FB-999A-84FE1FB853AB}"/>
              </a:ext>
            </a:extLst>
          </p:cNvPr>
          <p:cNvPicPr>
            <a:picLocks noChangeAspect="1"/>
          </p:cNvPicPr>
          <p:nvPr/>
        </p:nvPicPr>
        <p:blipFill rotWithShape="1">
          <a:blip r:embed="rId6"/>
          <a:srcRect l="41508" t="-647" r="12541" b="647"/>
          <a:stretch/>
        </p:blipFill>
        <p:spPr>
          <a:xfrm>
            <a:off x="3059563" y="2385238"/>
            <a:ext cx="3064012" cy="3976229"/>
          </a:xfrm>
          <a:prstGeom prst="rect">
            <a:avLst/>
          </a:prstGeom>
        </p:spPr>
      </p:pic>
    </p:spTree>
    <p:extLst>
      <p:ext uri="{BB962C8B-B14F-4D97-AF65-F5344CB8AC3E}">
        <p14:creationId xmlns:p14="http://schemas.microsoft.com/office/powerpoint/2010/main" val="2898205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clipart&#10;&#10;Description automatically generated">
            <a:hlinkClick r:id="rId3"/>
            <a:extLst>
              <a:ext uri="{FF2B5EF4-FFF2-40B4-BE49-F238E27FC236}">
                <a16:creationId xmlns:a16="http://schemas.microsoft.com/office/drawing/2014/main" id="{3CD71AA5-D5DB-F8FC-4BA0-AEB4C5CDEE3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437" y="1795462"/>
            <a:ext cx="8239125" cy="3267075"/>
          </a:xfrm>
          <a:prstGeom prst="rect">
            <a:avLst/>
          </a:prstGeom>
        </p:spPr>
      </p:pic>
    </p:spTree>
    <p:extLst>
      <p:ext uri="{BB962C8B-B14F-4D97-AF65-F5344CB8AC3E}">
        <p14:creationId xmlns:p14="http://schemas.microsoft.com/office/powerpoint/2010/main" val="1637266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400"/>
              </a:spcBef>
            </a:pPr>
            <a:r>
              <a:rPr lang="en-US" dirty="0"/>
              <a:t>i-buy marketplace launched April 2022</a:t>
            </a:r>
          </a:p>
          <a:p>
            <a:pPr>
              <a:spcBef>
                <a:spcPts val="2400"/>
              </a:spcBef>
            </a:pPr>
            <a:r>
              <a:rPr lang="en-US" dirty="0"/>
              <a:t>simple, searchable, compares items/pricing</a:t>
            </a:r>
          </a:p>
          <a:p>
            <a:pPr>
              <a:spcBef>
                <a:spcPts val="2400"/>
              </a:spcBef>
            </a:pPr>
            <a:r>
              <a:rPr lang="en-US" dirty="0"/>
              <a:t>easy check-out</a:t>
            </a:r>
          </a:p>
          <a:p>
            <a:pPr>
              <a:spcBef>
                <a:spcPts val="2400"/>
              </a:spcBef>
            </a:pPr>
            <a:r>
              <a:rPr lang="en-US" dirty="0"/>
              <a:t>free to all mhec members	</a:t>
            </a:r>
          </a:p>
        </p:txBody>
      </p:sp>
      <p:pic>
        <p:nvPicPr>
          <p:cNvPr id="4" name="Picture 3"/>
          <p:cNvPicPr>
            <a:picLocks noChangeAspect="1"/>
          </p:cNvPicPr>
          <p:nvPr/>
        </p:nvPicPr>
        <p:blipFill>
          <a:blip r:embed="rId2"/>
          <a:stretch>
            <a:fillRect/>
          </a:stretch>
        </p:blipFill>
        <p:spPr>
          <a:xfrm>
            <a:off x="0" y="2194560"/>
            <a:ext cx="5766816" cy="2045286"/>
          </a:xfrm>
          <a:prstGeom prst="rect">
            <a:avLst/>
          </a:prstGeom>
        </p:spPr>
      </p:pic>
    </p:spTree>
    <p:extLst>
      <p:ext uri="{BB962C8B-B14F-4D97-AF65-F5344CB8AC3E}">
        <p14:creationId xmlns:p14="http://schemas.microsoft.com/office/powerpoint/2010/main" val="3516488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A4EB3-6611-FC58-5F49-F896DEAA4926}"/>
              </a:ext>
            </a:extLst>
          </p:cNvPr>
          <p:cNvSpPr>
            <a:spLocks noGrp="1"/>
          </p:cNvSpPr>
          <p:nvPr>
            <p:ph type="title"/>
          </p:nvPr>
        </p:nvSpPr>
        <p:spPr/>
        <p:txBody>
          <a:bodyPr/>
          <a:lstStyle/>
          <a:p>
            <a:r>
              <a:rPr lang="en-US" dirty="0"/>
              <a:t>i-buy training opportunities </a:t>
            </a:r>
          </a:p>
        </p:txBody>
      </p:sp>
      <p:sp>
        <p:nvSpPr>
          <p:cNvPr id="4" name="Text Placeholder 3">
            <a:extLst>
              <a:ext uri="{FF2B5EF4-FFF2-40B4-BE49-F238E27FC236}">
                <a16:creationId xmlns:a16="http://schemas.microsoft.com/office/drawing/2014/main" id="{8551D97D-5C21-02A0-1E8F-6CFCC7031F8C}"/>
              </a:ext>
            </a:extLst>
          </p:cNvPr>
          <p:cNvSpPr>
            <a:spLocks noGrp="1"/>
          </p:cNvSpPr>
          <p:nvPr>
            <p:ph type="body" sz="quarter" idx="15"/>
          </p:nvPr>
        </p:nvSpPr>
        <p:spPr>
          <a:xfrm>
            <a:off x="865188" y="1880577"/>
            <a:ext cx="10999152" cy="4247849"/>
          </a:xfrm>
        </p:spPr>
        <p:txBody>
          <a:bodyPr/>
          <a:lstStyle/>
          <a:p>
            <a:pPr>
              <a:spcBef>
                <a:spcPts val="2400"/>
              </a:spcBef>
            </a:pPr>
            <a:r>
              <a:rPr lang="en-US" dirty="0"/>
              <a:t>Wednesdays at 1:00 we have a scheduled webinar on i-buy</a:t>
            </a:r>
          </a:p>
          <a:p>
            <a:pPr>
              <a:spcBef>
                <a:spcPts val="2400"/>
              </a:spcBef>
            </a:pPr>
            <a:r>
              <a:rPr lang="en-US" dirty="0"/>
              <a:t>Janet Garabedian can come to your organization or conduct a webinar for your team</a:t>
            </a:r>
          </a:p>
          <a:p>
            <a:pPr>
              <a:spcBef>
                <a:spcPts val="2400"/>
              </a:spcBef>
            </a:pPr>
            <a:r>
              <a:rPr lang="en-US" dirty="0"/>
              <a:t>sign-up and you receive a Sherpa blanket </a:t>
            </a:r>
          </a:p>
        </p:txBody>
      </p:sp>
    </p:spTree>
    <p:extLst>
      <p:ext uri="{BB962C8B-B14F-4D97-AF65-F5344CB8AC3E}">
        <p14:creationId xmlns:p14="http://schemas.microsoft.com/office/powerpoint/2010/main" val="3506020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2400"/>
              </a:spcBef>
            </a:pPr>
            <a:r>
              <a:rPr lang="en-US" dirty="0"/>
              <a:t>we are looking for a couple of institutions to be early adopters!</a:t>
            </a:r>
          </a:p>
          <a:p>
            <a:pPr>
              <a:spcBef>
                <a:spcPts val="2400"/>
              </a:spcBef>
            </a:pPr>
            <a:r>
              <a:rPr lang="en-US" dirty="0"/>
              <a:t>we will come and train your end users and administrative people</a:t>
            </a:r>
          </a:p>
          <a:p>
            <a:pPr>
              <a:spcBef>
                <a:spcPts val="2400"/>
              </a:spcBef>
            </a:pPr>
            <a:r>
              <a:rPr lang="en-US" dirty="0"/>
              <a:t>we are looking for an excellent result with a great reference from your campus to share with other members.</a:t>
            </a:r>
          </a:p>
          <a:p>
            <a:pPr>
              <a:spcBef>
                <a:spcPts val="2400"/>
              </a:spcBef>
            </a:pPr>
            <a:r>
              <a:rPr lang="en-US" b="1" dirty="0">
                <a:solidFill>
                  <a:schemeClr val="accent6">
                    <a:lumMod val="60000"/>
                    <a:lumOff val="40000"/>
                  </a:schemeClr>
                </a:solidFill>
              </a:rPr>
              <a:t>any volunteers</a:t>
            </a:r>
            <a:r>
              <a:rPr lang="en-US" dirty="0"/>
              <a:t>?</a:t>
            </a:r>
          </a:p>
        </p:txBody>
      </p:sp>
      <p:sp>
        <p:nvSpPr>
          <p:cNvPr id="4" name="Text Placeholder 3"/>
          <p:cNvSpPr>
            <a:spLocks noGrp="1"/>
          </p:cNvSpPr>
          <p:nvPr>
            <p:ph type="body" sz="quarter" idx="15"/>
          </p:nvPr>
        </p:nvSpPr>
        <p:spPr/>
        <p:txBody>
          <a:bodyPr/>
          <a:lstStyle/>
          <a:p>
            <a:r>
              <a:rPr lang="en-US" dirty="0"/>
              <a:t>early adopters!</a:t>
            </a:r>
          </a:p>
        </p:txBody>
      </p:sp>
    </p:spTree>
    <p:extLst>
      <p:ext uri="{BB962C8B-B14F-4D97-AF65-F5344CB8AC3E}">
        <p14:creationId xmlns:p14="http://schemas.microsoft.com/office/powerpoint/2010/main" val="1213983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Heather Ludden</a:t>
            </a:r>
            <a:br>
              <a:rPr lang="en-US" sz="3200" dirty="0"/>
            </a:br>
            <a:r>
              <a:rPr lang="en-US" sz="3200" dirty="0"/>
              <a:t>Marketplace manager</a:t>
            </a:r>
            <a:br>
              <a:rPr lang="en-US" sz="3200" dirty="0"/>
            </a:br>
            <a:r>
              <a:rPr lang="en-US" sz="3200" b="1" dirty="0">
                <a:hlinkClick r:id="rId2"/>
              </a:rPr>
              <a:t>i-buy@mhec.net</a:t>
            </a:r>
            <a:endParaRPr lang="en-US" sz="3200" dirty="0"/>
          </a:p>
        </p:txBody>
      </p:sp>
      <p:sp>
        <p:nvSpPr>
          <p:cNvPr id="3" name="Text Placeholder 2"/>
          <p:cNvSpPr>
            <a:spLocks noGrp="1"/>
          </p:cNvSpPr>
          <p:nvPr>
            <p:ph type="body" sz="quarter" idx="15"/>
          </p:nvPr>
        </p:nvSpPr>
        <p:spPr/>
        <p:txBody>
          <a:bodyPr/>
          <a:lstStyle/>
          <a:p>
            <a:r>
              <a:rPr lang="en-US" dirty="0"/>
              <a:t>need i-buy help</a:t>
            </a:r>
          </a:p>
        </p:txBody>
      </p:sp>
    </p:spTree>
    <p:extLst>
      <p:ext uri="{BB962C8B-B14F-4D97-AF65-F5344CB8AC3E}">
        <p14:creationId xmlns:p14="http://schemas.microsoft.com/office/powerpoint/2010/main" val="1636390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contract updates</a:t>
            </a:r>
          </a:p>
        </p:txBody>
      </p:sp>
    </p:spTree>
    <p:extLst>
      <p:ext uri="{BB962C8B-B14F-4D97-AF65-F5344CB8AC3E}">
        <p14:creationId xmlns:p14="http://schemas.microsoft.com/office/powerpoint/2010/main" val="319617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65991-2746-7431-F2F7-960B74226F60}"/>
              </a:ext>
            </a:extLst>
          </p:cNvPr>
          <p:cNvSpPr>
            <a:spLocks noGrp="1"/>
          </p:cNvSpPr>
          <p:nvPr>
            <p:ph type="body" sz="quarter" idx="15"/>
          </p:nvPr>
        </p:nvSpPr>
        <p:spPr/>
        <p:txBody>
          <a:bodyPr/>
          <a:lstStyle/>
          <a:p>
            <a:r>
              <a:rPr lang="en-US" dirty="0"/>
              <a:t>C04: mattresses</a:t>
            </a:r>
          </a:p>
        </p:txBody>
      </p:sp>
      <p:sp>
        <p:nvSpPr>
          <p:cNvPr id="4" name="Content Placeholder 1">
            <a:extLst>
              <a:ext uri="{FF2B5EF4-FFF2-40B4-BE49-F238E27FC236}">
                <a16:creationId xmlns:a16="http://schemas.microsoft.com/office/drawing/2014/main" id="{9684D517-2F9C-1D83-6CCE-F78B9366EC05}"/>
              </a:ext>
            </a:extLst>
          </p:cNvPr>
          <p:cNvSpPr>
            <a:spLocks noGrp="1"/>
          </p:cNvSpPr>
          <p:nvPr>
            <p:ph idx="1"/>
          </p:nvPr>
        </p:nvSpPr>
        <p:spPr>
          <a:xfrm>
            <a:off x="5894388" y="0"/>
            <a:ext cx="6297612" cy="6377940"/>
          </a:xfrm>
        </p:spPr>
        <p:txBody>
          <a:bodyPr>
            <a:normAutofit fontScale="85000" lnSpcReduction="10000"/>
          </a:bodyPr>
          <a:lstStyle/>
          <a:p>
            <a:pPr>
              <a:spcBef>
                <a:spcPts val="2400"/>
              </a:spcBef>
            </a:pPr>
            <a:r>
              <a:rPr lang="en-US" dirty="0"/>
              <a:t>7 suppliers offer a variety of mattresses.</a:t>
            </a:r>
            <a:endParaRPr lang="en-US" sz="6400" dirty="0"/>
          </a:p>
          <a:p>
            <a:pPr>
              <a:spcBef>
                <a:spcPts val="2400"/>
              </a:spcBef>
            </a:pPr>
            <a:r>
              <a:rPr lang="en-US" dirty="0"/>
              <a:t>2 suppliers exclusively hospitality products </a:t>
            </a:r>
            <a:endParaRPr lang="en-US" sz="6400" dirty="0"/>
          </a:p>
          <a:p>
            <a:pPr>
              <a:spcBef>
                <a:spcPts val="2400"/>
              </a:spcBef>
            </a:pPr>
            <a:r>
              <a:rPr lang="en-US" dirty="0"/>
              <a:t>nationally competitive pricing with volume discounts available</a:t>
            </a:r>
            <a:endParaRPr lang="en-US" sz="6400" dirty="0"/>
          </a:p>
          <a:p>
            <a:pPr>
              <a:spcBef>
                <a:spcPts val="2400"/>
              </a:spcBef>
            </a:pPr>
            <a:r>
              <a:rPr lang="en-US" dirty="0"/>
              <a:t>dorm mattress warranties range up to industry leading 7 years </a:t>
            </a:r>
            <a:endParaRPr lang="en-US" sz="6400" dirty="0"/>
          </a:p>
          <a:p>
            <a:pPr>
              <a:spcBef>
                <a:spcPts val="2400"/>
              </a:spcBef>
            </a:pPr>
            <a:r>
              <a:rPr lang="en-US" dirty="0"/>
              <a:t>specialized medical mattresses offered.</a:t>
            </a:r>
            <a:endParaRPr lang="en-US" sz="6400" dirty="0"/>
          </a:p>
          <a:p>
            <a:pPr>
              <a:spcBef>
                <a:spcPts val="2400"/>
              </a:spcBef>
            </a:pPr>
            <a:r>
              <a:rPr lang="en-US" dirty="0"/>
              <a:t>some exclusive contracted suppliers</a:t>
            </a:r>
            <a:endParaRPr lang="en-US" sz="6400" dirty="0"/>
          </a:p>
          <a:p>
            <a:pPr>
              <a:spcBef>
                <a:spcPts val="2400"/>
              </a:spcBef>
            </a:pPr>
            <a:r>
              <a:rPr lang="en-US" dirty="0"/>
              <a:t>8 of the 9 awarded suppliers are Small Business or Diverse Business</a:t>
            </a:r>
            <a:endParaRPr lang="en-US" sz="6400" dirty="0"/>
          </a:p>
          <a:p>
            <a:pPr>
              <a:spcBef>
                <a:spcPts val="2400"/>
              </a:spcBef>
            </a:pPr>
            <a:r>
              <a:rPr lang="en-US" dirty="0"/>
              <a:t>dorm kits available, including to students.</a:t>
            </a:r>
            <a:endParaRPr lang="en-US" sz="2300" dirty="0"/>
          </a:p>
        </p:txBody>
      </p:sp>
    </p:spTree>
    <p:extLst>
      <p:ext uri="{BB962C8B-B14F-4D97-AF65-F5344CB8AC3E}">
        <p14:creationId xmlns:p14="http://schemas.microsoft.com/office/powerpoint/2010/main" val="268763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400"/>
              </a:spcBef>
            </a:pPr>
            <a:r>
              <a:rPr lang="en-US" dirty="0"/>
              <a:t>D04 has a wide portfolio of gasses and services available to all six New England States. </a:t>
            </a:r>
          </a:p>
          <a:p>
            <a:pPr>
              <a:spcBef>
                <a:spcPts val="2400"/>
              </a:spcBef>
            </a:pPr>
            <a:r>
              <a:rPr lang="en-US" b="1" dirty="0">
                <a:solidFill>
                  <a:schemeClr val="accent6"/>
                </a:solidFill>
              </a:rPr>
              <a:t>all-inclusive</a:t>
            </a:r>
            <a:r>
              <a:rPr lang="en-US" dirty="0"/>
              <a:t> pricing models </a:t>
            </a:r>
            <a:r>
              <a:rPr lang="en-US" b="1" dirty="0">
                <a:solidFill>
                  <a:schemeClr val="accent6"/>
                </a:solidFill>
              </a:rPr>
              <a:t>and</a:t>
            </a:r>
            <a:r>
              <a:rPr lang="en-US" b="1" dirty="0"/>
              <a:t> </a:t>
            </a:r>
            <a:r>
              <a:rPr lang="en-US" dirty="0"/>
              <a:t>traditional pricing models are available. </a:t>
            </a:r>
          </a:p>
          <a:p>
            <a:pPr>
              <a:spcBef>
                <a:spcPts val="2400"/>
              </a:spcBef>
            </a:pPr>
            <a:r>
              <a:rPr lang="en-US" dirty="0"/>
              <a:t>now includes bulk gasses.</a:t>
            </a:r>
          </a:p>
          <a:p>
            <a:pPr>
              <a:spcBef>
                <a:spcPts val="2400"/>
              </a:spcBef>
            </a:pPr>
            <a:r>
              <a:rPr lang="en-US" dirty="0"/>
              <a:t>additional volume discounts may be available with committed </a:t>
            </a:r>
            <a:r>
              <a:rPr lang="en-US" b="1" dirty="0">
                <a:solidFill>
                  <a:schemeClr val="accent6"/>
                </a:solidFill>
              </a:rPr>
              <a:t>usage</a:t>
            </a:r>
            <a:endParaRPr lang="en-US" dirty="0"/>
          </a:p>
        </p:txBody>
      </p:sp>
      <p:sp>
        <p:nvSpPr>
          <p:cNvPr id="3" name="Text Placeholder 2"/>
          <p:cNvSpPr>
            <a:spLocks noGrp="1"/>
          </p:cNvSpPr>
          <p:nvPr>
            <p:ph type="body" sz="quarter" idx="15"/>
          </p:nvPr>
        </p:nvSpPr>
        <p:spPr/>
        <p:txBody>
          <a:bodyPr/>
          <a:lstStyle/>
          <a:p>
            <a:r>
              <a:rPr lang="en-US" dirty="0"/>
              <a:t>D04: overview</a:t>
            </a:r>
          </a:p>
        </p:txBody>
      </p:sp>
    </p:spTree>
    <p:extLst>
      <p:ext uri="{BB962C8B-B14F-4D97-AF65-F5344CB8AC3E}">
        <p14:creationId xmlns:p14="http://schemas.microsoft.com/office/powerpoint/2010/main" val="1364087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94888" y="80011"/>
            <a:ext cx="5796369" cy="6389370"/>
          </a:xfrm>
        </p:spPr>
        <p:txBody>
          <a:bodyPr>
            <a:normAutofit/>
          </a:bodyPr>
          <a:lstStyle/>
          <a:p>
            <a:pPr>
              <a:spcBef>
                <a:spcPts val="2400"/>
              </a:spcBef>
            </a:pPr>
            <a:r>
              <a:rPr lang="en-US" dirty="0"/>
              <a:t>Staples</a:t>
            </a:r>
          </a:p>
          <a:p>
            <a:pPr>
              <a:spcBef>
                <a:spcPts val="2400"/>
              </a:spcBef>
            </a:pPr>
            <a:r>
              <a:rPr lang="en-US" dirty="0"/>
              <a:t>Supply Logic</a:t>
            </a:r>
          </a:p>
          <a:p>
            <a:pPr>
              <a:spcBef>
                <a:spcPts val="2400"/>
              </a:spcBef>
            </a:pPr>
            <a:r>
              <a:rPr lang="en-US" dirty="0"/>
              <a:t>RR Donnelley</a:t>
            </a:r>
          </a:p>
          <a:p>
            <a:pPr>
              <a:spcBef>
                <a:spcPts val="2400"/>
              </a:spcBef>
            </a:pPr>
            <a:r>
              <a:rPr lang="en-US" dirty="0"/>
              <a:t>4 Imprint</a:t>
            </a:r>
          </a:p>
          <a:p>
            <a:pPr>
              <a:spcBef>
                <a:spcPts val="2400"/>
              </a:spcBef>
            </a:pPr>
            <a:r>
              <a:rPr lang="en-US" dirty="0"/>
              <a:t>bids from printers allow members to choose from local printers or one provider who will find the best possible price from a list of printers (Supply Logic)</a:t>
            </a:r>
          </a:p>
          <a:p>
            <a:pPr marL="0" indent="0">
              <a:spcBef>
                <a:spcPts val="2400"/>
              </a:spcBef>
              <a:buNone/>
            </a:pPr>
            <a:endParaRPr lang="en-US" dirty="0"/>
          </a:p>
        </p:txBody>
      </p:sp>
      <p:sp>
        <p:nvSpPr>
          <p:cNvPr id="3" name="Text Placeholder 2"/>
          <p:cNvSpPr>
            <a:spLocks noGrp="1"/>
          </p:cNvSpPr>
          <p:nvPr>
            <p:ph type="body" sz="quarter" idx="15"/>
          </p:nvPr>
        </p:nvSpPr>
        <p:spPr/>
        <p:txBody>
          <a:bodyPr/>
          <a:lstStyle/>
          <a:p>
            <a:r>
              <a:rPr lang="en-US" dirty="0"/>
              <a:t>F11: print and promotional </a:t>
            </a:r>
          </a:p>
        </p:txBody>
      </p:sp>
    </p:spTree>
    <p:extLst>
      <p:ext uri="{BB962C8B-B14F-4D97-AF65-F5344CB8AC3E}">
        <p14:creationId xmlns:p14="http://schemas.microsoft.com/office/powerpoint/2010/main" val="2942664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pPr>
              <a:spcBef>
                <a:spcPts val="2400"/>
              </a:spcBef>
            </a:pPr>
            <a:r>
              <a:rPr lang="en-US" dirty="0"/>
              <a:t>major suppliers</a:t>
            </a:r>
          </a:p>
          <a:p>
            <a:pPr lvl="1">
              <a:spcBef>
                <a:spcPts val="2400"/>
              </a:spcBef>
            </a:pPr>
            <a:r>
              <a:rPr lang="en-US" dirty="0"/>
              <a:t>Staples – includes supplies, print and promo, paper and toner</a:t>
            </a:r>
          </a:p>
          <a:p>
            <a:pPr lvl="1">
              <a:spcBef>
                <a:spcPts val="2400"/>
              </a:spcBef>
            </a:pPr>
            <a:r>
              <a:rPr lang="en-US" dirty="0"/>
              <a:t>WB Mason</a:t>
            </a:r>
          </a:p>
          <a:p>
            <a:pPr lvl="1">
              <a:spcBef>
                <a:spcPts val="2400"/>
              </a:spcBef>
            </a:pPr>
            <a:r>
              <a:rPr lang="en-US" dirty="0"/>
              <a:t>Suburban</a:t>
            </a:r>
          </a:p>
          <a:p>
            <a:pPr>
              <a:spcBef>
                <a:spcPts val="2400"/>
              </a:spcBef>
            </a:pPr>
            <a:r>
              <a:rPr lang="en-US" dirty="0"/>
              <a:t>deep discounts on core items as well as all categories.</a:t>
            </a:r>
          </a:p>
          <a:p>
            <a:pPr>
              <a:spcBef>
                <a:spcPts val="2400"/>
              </a:spcBef>
            </a:pPr>
            <a:r>
              <a:rPr lang="en-US" dirty="0"/>
              <a:t>HP BIG DEAL on toner!</a:t>
            </a:r>
          </a:p>
        </p:txBody>
      </p:sp>
      <p:sp>
        <p:nvSpPr>
          <p:cNvPr id="3" name="Text Placeholder 2"/>
          <p:cNvSpPr>
            <a:spLocks noGrp="1"/>
          </p:cNvSpPr>
          <p:nvPr>
            <p:ph type="body" sz="quarter" idx="15"/>
          </p:nvPr>
        </p:nvSpPr>
        <p:spPr/>
        <p:txBody>
          <a:bodyPr/>
          <a:lstStyle/>
          <a:p>
            <a:r>
              <a:rPr lang="en-US" dirty="0"/>
              <a:t>F15: office and school supplies and equipment </a:t>
            </a:r>
          </a:p>
        </p:txBody>
      </p:sp>
    </p:spTree>
    <p:extLst>
      <p:ext uri="{BB962C8B-B14F-4D97-AF65-F5344CB8AC3E}">
        <p14:creationId xmlns:p14="http://schemas.microsoft.com/office/powerpoint/2010/main" val="18034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B906F4-843D-42E7-9F20-0CB988273780}"/>
              </a:ext>
            </a:extLst>
          </p:cNvPr>
          <p:cNvSpPr>
            <a:spLocks noGrp="1"/>
          </p:cNvSpPr>
          <p:nvPr>
            <p:ph idx="1"/>
          </p:nvPr>
        </p:nvSpPr>
        <p:spPr>
          <a:xfrm>
            <a:off x="5894888" y="149290"/>
            <a:ext cx="6297112" cy="6223517"/>
          </a:xfrm>
        </p:spPr>
        <p:txBody>
          <a:bodyPr>
            <a:normAutofit fontScale="85000" lnSpcReduction="20000"/>
          </a:bodyPr>
          <a:lstStyle/>
          <a:p>
            <a:endParaRPr lang="en-US" dirty="0"/>
          </a:p>
          <a:p>
            <a:pPr>
              <a:spcBef>
                <a:spcPts val="1200"/>
              </a:spcBef>
            </a:pPr>
            <a:r>
              <a:rPr lang="en-US" sz="2600" dirty="0"/>
              <a:t>who is the MHEC?</a:t>
            </a:r>
          </a:p>
          <a:p>
            <a:pPr>
              <a:spcBef>
                <a:spcPts val="1200"/>
              </a:spcBef>
            </a:pPr>
            <a:r>
              <a:rPr lang="en-US" sz="2600" dirty="0"/>
              <a:t>i-buy marketplace and demo</a:t>
            </a:r>
          </a:p>
          <a:p>
            <a:pPr>
              <a:spcBef>
                <a:spcPts val="1200"/>
              </a:spcBef>
            </a:pPr>
            <a:r>
              <a:rPr lang="en-US" sz="2600" dirty="0"/>
              <a:t>contract updates</a:t>
            </a:r>
          </a:p>
          <a:p>
            <a:pPr lvl="1">
              <a:spcBef>
                <a:spcPts val="1200"/>
              </a:spcBef>
            </a:pPr>
            <a:r>
              <a:rPr lang="en-US" sz="1800" dirty="0"/>
              <a:t>C04 – mattresses</a:t>
            </a:r>
          </a:p>
          <a:p>
            <a:pPr lvl="1">
              <a:spcBef>
                <a:spcPts val="1200"/>
              </a:spcBef>
            </a:pPr>
            <a:r>
              <a:rPr lang="en-US" sz="1800" dirty="0"/>
              <a:t>D04 – gasses</a:t>
            </a:r>
          </a:p>
          <a:p>
            <a:pPr lvl="1">
              <a:spcBef>
                <a:spcPts val="1200"/>
              </a:spcBef>
            </a:pPr>
            <a:r>
              <a:rPr lang="en-US" sz="1800" dirty="0"/>
              <a:t>F11 - Print and Promotional</a:t>
            </a:r>
          </a:p>
          <a:p>
            <a:pPr lvl="1">
              <a:spcBef>
                <a:spcPts val="1200"/>
              </a:spcBef>
            </a:pPr>
            <a:r>
              <a:rPr lang="en-US" sz="1800" dirty="0"/>
              <a:t>F15 – office supplies and equipment</a:t>
            </a:r>
          </a:p>
          <a:p>
            <a:pPr lvl="1">
              <a:spcBef>
                <a:spcPts val="1200"/>
              </a:spcBef>
            </a:pPr>
            <a:r>
              <a:rPr lang="en-US" sz="1800" dirty="0"/>
              <a:t>F22 – Value Added Reseller</a:t>
            </a:r>
          </a:p>
          <a:p>
            <a:pPr lvl="1">
              <a:spcBef>
                <a:spcPts val="1200"/>
              </a:spcBef>
            </a:pPr>
            <a:r>
              <a:rPr lang="en-US" sz="1900" dirty="0"/>
              <a:t>G29 Facility Maintenance and Energy Assessment Software</a:t>
            </a:r>
          </a:p>
          <a:p>
            <a:pPr lvl="1">
              <a:spcBef>
                <a:spcPts val="1200"/>
              </a:spcBef>
            </a:pPr>
            <a:r>
              <a:rPr lang="en-US" sz="1900" dirty="0"/>
              <a:t>G02 Exterior Maintenance, Equipment, Repair, Supplies and Services </a:t>
            </a:r>
          </a:p>
          <a:p>
            <a:pPr lvl="1">
              <a:spcBef>
                <a:spcPts val="1200"/>
              </a:spcBef>
            </a:pPr>
            <a:r>
              <a:rPr lang="en-US" sz="1900" dirty="0"/>
              <a:t>G10: Domestic &amp; International mail</a:t>
            </a:r>
          </a:p>
          <a:p>
            <a:pPr lvl="1">
              <a:spcBef>
                <a:spcPts val="1200"/>
              </a:spcBef>
            </a:pPr>
            <a:r>
              <a:rPr lang="en-US" sz="1900" dirty="0"/>
              <a:t>G19: Home Depot – rebate program</a:t>
            </a:r>
          </a:p>
          <a:p>
            <a:pPr>
              <a:spcBef>
                <a:spcPts val="1200"/>
              </a:spcBef>
            </a:pPr>
            <a:r>
              <a:rPr lang="en-US" sz="2600" dirty="0"/>
              <a:t>enhanced website</a:t>
            </a:r>
          </a:p>
          <a:p>
            <a:pPr>
              <a:spcBef>
                <a:spcPts val="1200"/>
              </a:spcBef>
            </a:pPr>
            <a:r>
              <a:rPr lang="en-US" sz="2600" dirty="0"/>
              <a:t>1st Monday monthly member digest</a:t>
            </a:r>
          </a:p>
          <a:p>
            <a:pPr>
              <a:spcBef>
                <a:spcPts val="1200"/>
              </a:spcBef>
            </a:pPr>
            <a:r>
              <a:rPr lang="en-US" sz="2600" dirty="0"/>
              <a:t>expo – recap</a:t>
            </a:r>
          </a:p>
          <a:p>
            <a:pPr marL="0" indent="0">
              <a:buNone/>
            </a:pPr>
            <a:endParaRPr lang="en-US" dirty="0"/>
          </a:p>
        </p:txBody>
      </p:sp>
      <p:sp>
        <p:nvSpPr>
          <p:cNvPr id="3" name="Text Placeholder 2">
            <a:extLst>
              <a:ext uri="{FF2B5EF4-FFF2-40B4-BE49-F238E27FC236}">
                <a16:creationId xmlns:a16="http://schemas.microsoft.com/office/drawing/2014/main" id="{BD6DFC13-8C4A-4D6B-91F9-B71B8FE3DC42}"/>
              </a:ext>
            </a:extLst>
          </p:cNvPr>
          <p:cNvSpPr>
            <a:spLocks noGrp="1"/>
          </p:cNvSpPr>
          <p:nvPr>
            <p:ph type="body" sz="quarter" idx="15"/>
          </p:nvPr>
        </p:nvSpPr>
        <p:spPr/>
        <p:txBody>
          <a:bodyPr/>
          <a:lstStyle/>
          <a:p>
            <a:r>
              <a:rPr lang="en-US" dirty="0"/>
              <a:t> agenda</a:t>
            </a:r>
          </a:p>
        </p:txBody>
      </p:sp>
    </p:spTree>
    <p:extLst>
      <p:ext uri="{BB962C8B-B14F-4D97-AF65-F5344CB8AC3E}">
        <p14:creationId xmlns:p14="http://schemas.microsoft.com/office/powerpoint/2010/main" val="58423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94889" y="981456"/>
            <a:ext cx="5796369" cy="5218176"/>
          </a:xfrm>
        </p:spPr>
        <p:txBody>
          <a:bodyPr/>
          <a:lstStyle/>
          <a:p>
            <a:pPr>
              <a:spcBef>
                <a:spcPts val="2400"/>
              </a:spcBef>
            </a:pPr>
            <a:r>
              <a:rPr lang="en-US" sz="2400" dirty="0"/>
              <a:t>MHEC/University of Massachusetts UPST collaboration equals increased buying power</a:t>
            </a:r>
          </a:p>
          <a:p>
            <a:pPr>
              <a:spcBef>
                <a:spcPts val="2400"/>
              </a:spcBef>
            </a:pPr>
            <a:r>
              <a:rPr lang="en-US" sz="2400" dirty="0"/>
              <a:t>joint collaborative effort to solidify negotiations and contractual benefits for all MHEC Members</a:t>
            </a:r>
          </a:p>
          <a:p>
            <a:pPr>
              <a:spcBef>
                <a:spcPts val="2400"/>
              </a:spcBef>
            </a:pPr>
            <a:r>
              <a:rPr lang="en-US" sz="2400" dirty="0"/>
              <a:t>offers full-service benefits from four strategic partners of IT products and services</a:t>
            </a:r>
          </a:p>
          <a:p>
            <a:endParaRPr lang="en-US" sz="2400" dirty="0"/>
          </a:p>
          <a:p>
            <a:endParaRPr lang="en-US" dirty="0"/>
          </a:p>
          <a:p>
            <a:endParaRPr lang="en-US" dirty="0"/>
          </a:p>
          <a:p>
            <a:endParaRPr lang="en-US" dirty="0"/>
          </a:p>
        </p:txBody>
      </p:sp>
      <p:sp>
        <p:nvSpPr>
          <p:cNvPr id="3" name="Text Placeholder 2"/>
          <p:cNvSpPr>
            <a:spLocks noGrp="1"/>
          </p:cNvSpPr>
          <p:nvPr>
            <p:ph type="body" sz="quarter" idx="15"/>
          </p:nvPr>
        </p:nvSpPr>
        <p:spPr/>
        <p:txBody>
          <a:bodyPr/>
          <a:lstStyle/>
          <a:p>
            <a:r>
              <a:rPr lang="en-US" dirty="0"/>
              <a:t>F22: value added reseller</a:t>
            </a:r>
          </a:p>
        </p:txBody>
      </p:sp>
      <p:pic>
        <p:nvPicPr>
          <p:cNvPr id="4" name="Picture 3"/>
          <p:cNvPicPr>
            <a:picLocks noChangeAspect="1"/>
          </p:cNvPicPr>
          <p:nvPr/>
        </p:nvPicPr>
        <p:blipFill>
          <a:blip r:embed="rId2"/>
          <a:stretch>
            <a:fillRect/>
          </a:stretch>
        </p:blipFill>
        <p:spPr>
          <a:xfrm>
            <a:off x="5894889" y="4952619"/>
            <a:ext cx="6297112" cy="923925"/>
          </a:xfrm>
          <a:prstGeom prst="rect">
            <a:avLst/>
          </a:prstGeom>
        </p:spPr>
      </p:pic>
    </p:spTree>
    <p:extLst>
      <p:ext uri="{BB962C8B-B14F-4D97-AF65-F5344CB8AC3E}">
        <p14:creationId xmlns:p14="http://schemas.microsoft.com/office/powerpoint/2010/main" val="3025581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400"/>
              </a:spcBef>
            </a:pPr>
            <a:r>
              <a:rPr lang="en-US" dirty="0"/>
              <a:t>updated to enhance offerings</a:t>
            </a:r>
          </a:p>
          <a:p>
            <a:pPr>
              <a:spcBef>
                <a:spcPts val="2400"/>
              </a:spcBef>
            </a:pPr>
            <a:r>
              <a:rPr lang="en-US" dirty="0"/>
              <a:t>added forestry, landscaping and heavy construction</a:t>
            </a:r>
          </a:p>
          <a:p>
            <a:pPr>
              <a:spcBef>
                <a:spcPts val="2400"/>
              </a:spcBef>
            </a:pPr>
            <a:r>
              <a:rPr lang="en-US" dirty="0"/>
              <a:t>popular brands include Stahl, John Deere, Caterpillar, Hitachi, Honeywell, 3M, Rubbermaid and Paladin</a:t>
            </a:r>
          </a:p>
          <a:p>
            <a:pPr>
              <a:spcBef>
                <a:spcPts val="2400"/>
              </a:spcBef>
            </a:pPr>
            <a:r>
              <a:rPr lang="en-US" dirty="0"/>
              <a:t>expanded rental and leasing opportunities</a:t>
            </a:r>
          </a:p>
        </p:txBody>
      </p:sp>
      <p:sp>
        <p:nvSpPr>
          <p:cNvPr id="3" name="Text Placeholder 2"/>
          <p:cNvSpPr>
            <a:spLocks noGrp="1"/>
          </p:cNvSpPr>
          <p:nvPr>
            <p:ph type="body" sz="quarter" idx="15"/>
          </p:nvPr>
        </p:nvSpPr>
        <p:spPr/>
        <p:txBody>
          <a:bodyPr/>
          <a:lstStyle/>
          <a:p>
            <a:r>
              <a:rPr lang="en-US" dirty="0"/>
              <a:t>G02 – Exterior Maintenance, Equipment Repair, Supplies and Service</a:t>
            </a:r>
          </a:p>
        </p:txBody>
      </p:sp>
    </p:spTree>
    <p:extLst>
      <p:ext uri="{BB962C8B-B14F-4D97-AF65-F5344CB8AC3E}">
        <p14:creationId xmlns:p14="http://schemas.microsoft.com/office/powerpoint/2010/main" val="772721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400"/>
              </a:spcBef>
            </a:pPr>
            <a:r>
              <a:rPr lang="en-US" dirty="0"/>
              <a:t>our agreement with UPS is available until </a:t>
            </a:r>
            <a:r>
              <a:rPr lang="en-US" b="1" dirty="0">
                <a:solidFill>
                  <a:schemeClr val="accent6">
                    <a:lumMod val="60000"/>
                    <a:lumOff val="40000"/>
                  </a:schemeClr>
                </a:solidFill>
              </a:rPr>
              <a:t>July 31, 2026</a:t>
            </a:r>
            <a:endParaRPr lang="en-US" dirty="0"/>
          </a:p>
          <a:p>
            <a:pPr>
              <a:spcBef>
                <a:spcPts val="2400"/>
              </a:spcBef>
            </a:pPr>
            <a:r>
              <a:rPr lang="en-US" dirty="0"/>
              <a:t>Andrew Ryan, Strategic Sourcing Manager, can help to convert so you’re not paying list prices!</a:t>
            </a:r>
          </a:p>
        </p:txBody>
      </p:sp>
      <p:sp>
        <p:nvSpPr>
          <p:cNvPr id="3" name="Text Placeholder 2"/>
          <p:cNvSpPr>
            <a:spLocks noGrp="1"/>
          </p:cNvSpPr>
          <p:nvPr>
            <p:ph type="body" sz="quarter" idx="15"/>
          </p:nvPr>
        </p:nvSpPr>
        <p:spPr/>
        <p:txBody>
          <a:bodyPr/>
          <a:lstStyle/>
          <a:p>
            <a:r>
              <a:rPr lang="en-US" dirty="0"/>
              <a:t>G10:  domestic and international mail and parcel service </a:t>
            </a:r>
          </a:p>
        </p:txBody>
      </p:sp>
    </p:spTree>
    <p:extLst>
      <p:ext uri="{BB962C8B-B14F-4D97-AF65-F5344CB8AC3E}">
        <p14:creationId xmlns:p14="http://schemas.microsoft.com/office/powerpoint/2010/main" val="1795760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clrChange>
              <a:clrFrom>
                <a:srgbClr val="FFFFFF"/>
              </a:clrFrom>
              <a:clrTo>
                <a:srgbClr val="FFFFFF">
                  <a:alpha val="0"/>
                </a:srgbClr>
              </a:clrTo>
            </a:clrChange>
          </a:blip>
          <a:srcRect l="1472" t="13718" r="2439" b="35978"/>
          <a:stretch/>
        </p:blipFill>
        <p:spPr>
          <a:xfrm>
            <a:off x="685799" y="1234441"/>
            <a:ext cx="10984231" cy="4069080"/>
          </a:xfrm>
          <a:prstGeom prst="rect">
            <a:avLst/>
          </a:prstGeom>
        </p:spPr>
      </p:pic>
      <p:sp>
        <p:nvSpPr>
          <p:cNvPr id="2" name="Title 1">
            <a:extLst>
              <a:ext uri="{FF2B5EF4-FFF2-40B4-BE49-F238E27FC236}">
                <a16:creationId xmlns:a16="http://schemas.microsoft.com/office/drawing/2014/main" id="{E4F241CD-25D4-6EBF-D4EB-79929815DE40}"/>
              </a:ext>
            </a:extLst>
          </p:cNvPr>
          <p:cNvSpPr>
            <a:spLocks noGrp="1"/>
          </p:cNvSpPr>
          <p:nvPr>
            <p:ph type="title"/>
          </p:nvPr>
        </p:nvSpPr>
        <p:spPr>
          <a:xfrm>
            <a:off x="838200" y="228281"/>
            <a:ext cx="10984230" cy="1325563"/>
          </a:xfrm>
        </p:spPr>
        <p:txBody>
          <a:bodyPr>
            <a:normAutofit/>
          </a:bodyPr>
          <a:lstStyle/>
          <a:p>
            <a:r>
              <a:rPr lang="en-US" dirty="0"/>
              <a:t>Home Depot rebate program via G19</a:t>
            </a:r>
            <a:br>
              <a:rPr lang="en-US" dirty="0"/>
            </a:br>
            <a:r>
              <a:rPr lang="en-US" sz="3100" i="1" dirty="0"/>
              <a:t>entire in-store and online catalog offered</a:t>
            </a:r>
            <a:endParaRPr lang="en-US" i="1" dirty="0"/>
          </a:p>
        </p:txBody>
      </p:sp>
      <p:sp>
        <p:nvSpPr>
          <p:cNvPr id="5" name="TextBox 4">
            <a:extLst>
              <a:ext uri="{FF2B5EF4-FFF2-40B4-BE49-F238E27FC236}">
                <a16:creationId xmlns:a16="http://schemas.microsoft.com/office/drawing/2014/main" id="{1B1DF4A1-401F-EF4E-4059-9E38D2D121EB}"/>
              </a:ext>
            </a:extLst>
          </p:cNvPr>
          <p:cNvSpPr txBox="1"/>
          <p:nvPr/>
        </p:nvSpPr>
        <p:spPr>
          <a:xfrm>
            <a:off x="1017270" y="5410855"/>
            <a:ext cx="4503420" cy="954107"/>
          </a:xfrm>
          <a:prstGeom prst="rect">
            <a:avLst/>
          </a:prstGeom>
          <a:noFill/>
        </p:spPr>
        <p:txBody>
          <a:bodyPr wrap="square" rtlCol="0">
            <a:spAutoFit/>
          </a:bodyPr>
          <a:lstStyle/>
          <a:p>
            <a:r>
              <a:rPr lang="en-US" sz="1400" b="1" dirty="0">
                <a:latin typeface="Century Gothic" panose="020B0502020202020204" pitchFamily="34" charset="0"/>
              </a:rPr>
              <a:t>MHEC contact: </a:t>
            </a:r>
          </a:p>
          <a:p>
            <a:r>
              <a:rPr lang="en-US" sz="1400" dirty="0">
                <a:latin typeface="Century Gothic" panose="020B0502020202020204" pitchFamily="34" charset="0"/>
              </a:rPr>
              <a:t>Scott Loomis, Strategic Sourcing Manager</a:t>
            </a:r>
          </a:p>
          <a:p>
            <a:r>
              <a:rPr lang="en-US" sz="1400" dirty="0">
                <a:latin typeface="Century Gothic" panose="020B0502020202020204" pitchFamily="34" charset="0"/>
                <a:hlinkClick r:id="rId3"/>
              </a:rPr>
              <a:t>sloomis@mhec.net</a:t>
            </a:r>
            <a:r>
              <a:rPr lang="en-US" sz="1400" dirty="0">
                <a:latin typeface="Century Gothic" panose="020B0502020202020204" pitchFamily="34" charset="0"/>
              </a:rPr>
              <a:t> </a:t>
            </a:r>
          </a:p>
          <a:p>
            <a:r>
              <a:rPr lang="en-US" sz="1400" dirty="0">
                <a:latin typeface="Century Gothic" panose="020B0502020202020204" pitchFamily="34" charset="0"/>
              </a:rPr>
              <a:t>413.992.2511</a:t>
            </a:r>
          </a:p>
        </p:txBody>
      </p:sp>
      <p:sp>
        <p:nvSpPr>
          <p:cNvPr id="6" name="TextBox 5">
            <a:extLst>
              <a:ext uri="{FF2B5EF4-FFF2-40B4-BE49-F238E27FC236}">
                <a16:creationId xmlns:a16="http://schemas.microsoft.com/office/drawing/2014/main" id="{914C346D-457A-367D-076F-06577AF18274}"/>
              </a:ext>
            </a:extLst>
          </p:cNvPr>
          <p:cNvSpPr txBox="1"/>
          <p:nvPr/>
        </p:nvSpPr>
        <p:spPr>
          <a:xfrm>
            <a:off x="5833110" y="5410854"/>
            <a:ext cx="4503420" cy="954107"/>
          </a:xfrm>
          <a:prstGeom prst="rect">
            <a:avLst/>
          </a:prstGeom>
          <a:noFill/>
        </p:spPr>
        <p:txBody>
          <a:bodyPr wrap="square" rtlCol="0">
            <a:spAutoFit/>
          </a:bodyPr>
          <a:lstStyle/>
          <a:p>
            <a:r>
              <a:rPr lang="en-US" sz="1400" b="1" dirty="0">
                <a:latin typeface="Century Gothic" panose="020B0502020202020204" pitchFamily="34" charset="0"/>
              </a:rPr>
              <a:t>Home Depot contact: </a:t>
            </a:r>
          </a:p>
          <a:p>
            <a:r>
              <a:rPr lang="en-US" sz="1400" dirty="0">
                <a:latin typeface="Century Gothic" panose="020B0502020202020204" pitchFamily="34" charset="0"/>
              </a:rPr>
              <a:t>Michael Campbell, National Account Manager</a:t>
            </a:r>
          </a:p>
          <a:p>
            <a:r>
              <a:rPr lang="en-US" sz="1400" dirty="0">
                <a:latin typeface="Century Gothic" panose="020B0502020202020204" pitchFamily="34" charset="0"/>
                <a:hlinkClick r:id="rId4"/>
              </a:rPr>
              <a:t>Michael_J_Campbell@homedepot.com</a:t>
            </a:r>
            <a:endParaRPr lang="en-US" sz="1400" dirty="0">
              <a:latin typeface="Century Gothic" panose="020B0502020202020204" pitchFamily="34" charset="0"/>
            </a:endParaRPr>
          </a:p>
          <a:p>
            <a:r>
              <a:rPr lang="en-US" sz="1400" dirty="0">
                <a:latin typeface="Century Gothic" panose="020B0502020202020204" pitchFamily="34" charset="0"/>
              </a:rPr>
              <a:t>701.541.0613</a:t>
            </a:r>
          </a:p>
        </p:txBody>
      </p:sp>
    </p:spTree>
    <p:extLst>
      <p:ext uri="{BB962C8B-B14F-4D97-AF65-F5344CB8AC3E}">
        <p14:creationId xmlns:p14="http://schemas.microsoft.com/office/powerpoint/2010/main" val="648142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400"/>
              </a:spcBef>
            </a:pPr>
            <a:r>
              <a:rPr lang="en-US" dirty="0"/>
              <a:t>improved by expansion!</a:t>
            </a:r>
          </a:p>
          <a:p>
            <a:pPr>
              <a:spcBef>
                <a:spcPts val="2400"/>
              </a:spcBef>
            </a:pPr>
            <a:r>
              <a:rPr lang="en-US" dirty="0"/>
              <a:t>twice as many suppliers</a:t>
            </a:r>
          </a:p>
          <a:p>
            <a:pPr>
              <a:spcBef>
                <a:spcPts val="2400"/>
              </a:spcBef>
            </a:pPr>
            <a:r>
              <a:rPr lang="en-US" dirty="0"/>
              <a:t>improve current heating and cooling systems</a:t>
            </a:r>
          </a:p>
          <a:p>
            <a:pPr>
              <a:spcBef>
                <a:spcPts val="2400"/>
              </a:spcBef>
            </a:pPr>
            <a:r>
              <a:rPr lang="en-US" dirty="0"/>
              <a:t>architects and professional engineers (mechanical and civil) now on contract</a:t>
            </a:r>
          </a:p>
          <a:p>
            <a:pPr>
              <a:spcBef>
                <a:spcPts val="2400"/>
              </a:spcBef>
            </a:pPr>
            <a:r>
              <a:rPr lang="en-US" dirty="0"/>
              <a:t>think out of the box working on new facilities or improve existing facilities</a:t>
            </a:r>
          </a:p>
        </p:txBody>
      </p:sp>
      <p:sp>
        <p:nvSpPr>
          <p:cNvPr id="3" name="Text Placeholder 2"/>
          <p:cNvSpPr>
            <a:spLocks noGrp="1"/>
          </p:cNvSpPr>
          <p:nvPr>
            <p:ph type="body" sz="quarter" idx="15"/>
          </p:nvPr>
        </p:nvSpPr>
        <p:spPr/>
        <p:txBody>
          <a:bodyPr/>
          <a:lstStyle/>
          <a:p>
            <a:r>
              <a:rPr lang="en-US" dirty="0"/>
              <a:t>G29-Facility Maintenance and Energy:  Assessment and Software</a:t>
            </a:r>
          </a:p>
        </p:txBody>
      </p:sp>
    </p:spTree>
    <p:extLst>
      <p:ext uri="{BB962C8B-B14F-4D97-AF65-F5344CB8AC3E}">
        <p14:creationId xmlns:p14="http://schemas.microsoft.com/office/powerpoint/2010/main" val="387261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E1A276-9BB0-4935-A7D2-383A42502D1C}"/>
              </a:ext>
            </a:extLst>
          </p:cNvPr>
          <p:cNvSpPr>
            <a:spLocks noGrp="1"/>
          </p:cNvSpPr>
          <p:nvPr>
            <p:ph idx="1"/>
          </p:nvPr>
        </p:nvSpPr>
        <p:spPr/>
        <p:txBody>
          <a:bodyPr>
            <a:normAutofit/>
          </a:bodyPr>
          <a:lstStyle/>
          <a:p>
            <a:pPr>
              <a:spcBef>
                <a:spcPts val="2400"/>
              </a:spcBef>
            </a:pPr>
            <a:r>
              <a:rPr lang="en-US" dirty="0"/>
              <a:t>simplified menus</a:t>
            </a:r>
          </a:p>
          <a:p>
            <a:pPr>
              <a:spcBef>
                <a:spcPts val="2400"/>
              </a:spcBef>
            </a:pPr>
            <a:r>
              <a:rPr lang="en-US" dirty="0"/>
              <a:t>improved access</a:t>
            </a:r>
          </a:p>
          <a:p>
            <a:pPr>
              <a:spcBef>
                <a:spcPts val="2400"/>
              </a:spcBef>
            </a:pPr>
            <a:r>
              <a:rPr lang="en-US" dirty="0"/>
              <a:t>simplified content</a:t>
            </a:r>
          </a:p>
          <a:p>
            <a:pPr>
              <a:spcBef>
                <a:spcPts val="2400"/>
              </a:spcBef>
            </a:pPr>
            <a:r>
              <a:rPr lang="en-US" dirty="0"/>
              <a:t>contract &amp; sector landing pages</a:t>
            </a:r>
          </a:p>
        </p:txBody>
      </p:sp>
      <p:sp>
        <p:nvSpPr>
          <p:cNvPr id="3" name="Text Placeholder 2">
            <a:extLst>
              <a:ext uri="{FF2B5EF4-FFF2-40B4-BE49-F238E27FC236}">
                <a16:creationId xmlns:a16="http://schemas.microsoft.com/office/drawing/2014/main" id="{39192CBB-674C-49BE-8279-6EC9B8B7DE28}"/>
              </a:ext>
            </a:extLst>
          </p:cNvPr>
          <p:cNvSpPr>
            <a:spLocks noGrp="1"/>
          </p:cNvSpPr>
          <p:nvPr>
            <p:ph type="body" sz="quarter" idx="15"/>
          </p:nvPr>
        </p:nvSpPr>
        <p:spPr/>
        <p:txBody>
          <a:bodyPr/>
          <a:lstStyle/>
          <a:p>
            <a:r>
              <a:rPr lang="en-US" dirty="0">
                <a:latin typeface="Century Gothic" panose="020B0502020202020204" pitchFamily="34" charset="0"/>
              </a:rPr>
              <a:t>new website has launched!</a:t>
            </a:r>
          </a:p>
        </p:txBody>
      </p:sp>
    </p:spTree>
    <p:extLst>
      <p:ext uri="{BB962C8B-B14F-4D97-AF65-F5344CB8AC3E}">
        <p14:creationId xmlns:p14="http://schemas.microsoft.com/office/powerpoint/2010/main" val="3379750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creenshot, indoor&#10;&#10;Description automatically generated">
            <a:extLst>
              <a:ext uri="{FF2B5EF4-FFF2-40B4-BE49-F238E27FC236}">
                <a16:creationId xmlns:a16="http://schemas.microsoft.com/office/drawing/2014/main" id="{AB828548-A771-4821-B07E-4C68394CA901}"/>
              </a:ext>
            </a:extLst>
          </p:cNvPr>
          <p:cNvPicPr>
            <a:picLocks noChangeAspect="1"/>
          </p:cNvPicPr>
          <p:nvPr/>
        </p:nvPicPr>
        <p:blipFill>
          <a:blip r:embed="rId3"/>
          <a:stretch>
            <a:fillRect/>
          </a:stretch>
        </p:blipFill>
        <p:spPr>
          <a:xfrm>
            <a:off x="6096000" y="119116"/>
            <a:ext cx="3333750" cy="1815979"/>
          </a:xfrm>
          <a:prstGeom prst="rect">
            <a:avLst/>
          </a:prstGeom>
          <a:ln>
            <a:noFill/>
          </a:ln>
          <a:effectLst>
            <a:outerShdw blurRad="292100" dist="139700" dir="2700000" algn="tl" rotWithShape="0">
              <a:srgbClr val="333333">
                <a:alpha val="65000"/>
              </a:srgbClr>
            </a:outerShdw>
          </a:effectLst>
        </p:spPr>
      </p:pic>
      <p:sp>
        <p:nvSpPr>
          <p:cNvPr id="12" name="Content Placeholder 11">
            <a:extLst>
              <a:ext uri="{FF2B5EF4-FFF2-40B4-BE49-F238E27FC236}">
                <a16:creationId xmlns:a16="http://schemas.microsoft.com/office/drawing/2014/main" id="{C124EC97-31F1-4FBE-B844-24B0FC269ADD}"/>
              </a:ext>
            </a:extLst>
          </p:cNvPr>
          <p:cNvSpPr>
            <a:spLocks noGrp="1"/>
          </p:cNvSpPr>
          <p:nvPr>
            <p:ph idx="1"/>
          </p:nvPr>
        </p:nvSpPr>
        <p:spPr>
          <a:xfrm>
            <a:off x="5894888" y="2546598"/>
            <a:ext cx="6142783" cy="3980389"/>
          </a:xfrm>
        </p:spPr>
        <p:txBody>
          <a:bodyPr>
            <a:normAutofit/>
          </a:bodyPr>
          <a:lstStyle/>
          <a:p>
            <a:r>
              <a:rPr lang="en-US" sz="1800" dirty="0"/>
              <a:t>simplifies through 16 high level product &amp; service categories</a:t>
            </a:r>
          </a:p>
          <a:p>
            <a:r>
              <a:rPr lang="en-US" sz="1800" dirty="0"/>
              <a:t>centralizes purchasing-decision information by contract</a:t>
            </a:r>
          </a:p>
          <a:p>
            <a:r>
              <a:rPr lang="en-US" sz="1800" dirty="0"/>
              <a:t>lists suppliers and  identifies</a:t>
            </a:r>
          </a:p>
          <a:p>
            <a:pPr lvl="1"/>
            <a:r>
              <a:rPr lang="en-US" sz="1600" dirty="0"/>
              <a:t>prices lists</a:t>
            </a:r>
          </a:p>
          <a:p>
            <a:pPr lvl="1"/>
            <a:r>
              <a:rPr lang="en-US" sz="1600" dirty="0"/>
              <a:t>sell sheets</a:t>
            </a:r>
          </a:p>
          <a:p>
            <a:pPr lvl="1"/>
            <a:r>
              <a:rPr lang="en-US" sz="1600" dirty="0"/>
              <a:t>SDO status</a:t>
            </a:r>
          </a:p>
          <a:p>
            <a:pPr lvl="1"/>
            <a:r>
              <a:rPr lang="en-US" sz="1600" dirty="0"/>
              <a:t>marketplace status / link</a:t>
            </a:r>
          </a:p>
          <a:p>
            <a:pPr lvl="1"/>
            <a:r>
              <a:rPr lang="en-US" sz="1600" dirty="0"/>
              <a:t>brand and product categories</a:t>
            </a:r>
          </a:p>
          <a:p>
            <a:pPr lvl="1"/>
            <a:r>
              <a:rPr lang="en-US" sz="1600" dirty="0"/>
              <a:t>contract news</a:t>
            </a:r>
          </a:p>
          <a:p>
            <a:pPr lvl="1"/>
            <a:r>
              <a:rPr lang="en-US" sz="1600" dirty="0"/>
              <a:t>supplier promotions/discounts</a:t>
            </a:r>
            <a:endParaRPr lang="en-US" sz="1400" dirty="0"/>
          </a:p>
        </p:txBody>
      </p:sp>
      <p:sp>
        <p:nvSpPr>
          <p:cNvPr id="13" name="Text Placeholder 12">
            <a:extLst>
              <a:ext uri="{FF2B5EF4-FFF2-40B4-BE49-F238E27FC236}">
                <a16:creationId xmlns:a16="http://schemas.microsoft.com/office/drawing/2014/main" id="{1B31F63B-185E-4088-B624-A4314906EEDD}"/>
              </a:ext>
            </a:extLst>
          </p:cNvPr>
          <p:cNvSpPr>
            <a:spLocks noGrp="1"/>
          </p:cNvSpPr>
          <p:nvPr>
            <p:ph type="body" sz="quarter" idx="15"/>
          </p:nvPr>
        </p:nvSpPr>
        <p:spPr/>
        <p:txBody>
          <a:bodyPr/>
          <a:lstStyle/>
          <a:p>
            <a:r>
              <a:rPr lang="en-US" dirty="0"/>
              <a:t>contract landing pages</a:t>
            </a:r>
          </a:p>
        </p:txBody>
      </p:sp>
      <p:pic>
        <p:nvPicPr>
          <p:cNvPr id="5" name="Picture 4" descr="Graphical user interface, application, PowerPoint&#10;&#10;Description automatically generated">
            <a:extLst>
              <a:ext uri="{FF2B5EF4-FFF2-40B4-BE49-F238E27FC236}">
                <a16:creationId xmlns:a16="http://schemas.microsoft.com/office/drawing/2014/main" id="{88F196A7-C2C5-497E-9327-3CCF28C99D7B}"/>
              </a:ext>
            </a:extLst>
          </p:cNvPr>
          <p:cNvPicPr>
            <a:picLocks noChangeAspect="1"/>
          </p:cNvPicPr>
          <p:nvPr/>
        </p:nvPicPr>
        <p:blipFill rotWithShape="1">
          <a:blip r:embed="rId4"/>
          <a:srcRect l="16375" t="6492" r="18056" b="10702"/>
          <a:stretch/>
        </p:blipFill>
        <p:spPr>
          <a:xfrm>
            <a:off x="8266615" y="730619"/>
            <a:ext cx="2419507" cy="1909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4418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94388" y="1544440"/>
            <a:ext cx="5797550" cy="3261121"/>
          </a:xfrm>
        </p:spPr>
      </p:pic>
      <p:sp>
        <p:nvSpPr>
          <p:cNvPr id="3" name="Text Placeholder 2"/>
          <p:cNvSpPr>
            <a:spLocks noGrp="1"/>
          </p:cNvSpPr>
          <p:nvPr>
            <p:ph type="body" sz="quarter" idx="15"/>
          </p:nvPr>
        </p:nvSpPr>
        <p:spPr/>
        <p:txBody>
          <a:bodyPr/>
          <a:lstStyle/>
          <a:p>
            <a:r>
              <a:rPr lang="en-US" dirty="0"/>
              <a:t>“good-bye” to the bulletin – “hello”</a:t>
            </a:r>
          </a:p>
          <a:p>
            <a:r>
              <a:rPr lang="en-US" dirty="0"/>
              <a:t>1</a:t>
            </a:r>
            <a:r>
              <a:rPr lang="en-US" baseline="30000" dirty="0"/>
              <a:t>st</a:t>
            </a:r>
            <a:r>
              <a:rPr lang="en-US" dirty="0"/>
              <a:t> Monday monthly member digest</a:t>
            </a:r>
          </a:p>
        </p:txBody>
      </p:sp>
    </p:spTree>
    <p:extLst>
      <p:ext uri="{BB962C8B-B14F-4D97-AF65-F5344CB8AC3E}">
        <p14:creationId xmlns:p14="http://schemas.microsoft.com/office/powerpoint/2010/main" val="3873802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2"/>
          <a:srcRect r="39442"/>
          <a:stretch/>
        </p:blipFill>
        <p:spPr>
          <a:xfrm>
            <a:off x="6096000" y="1927704"/>
            <a:ext cx="5604732" cy="2976465"/>
          </a:xfrm>
          <a:prstGeom prst="rect">
            <a:avLst/>
          </a:prstGeom>
        </p:spPr>
      </p:pic>
      <p:sp>
        <p:nvSpPr>
          <p:cNvPr id="7" name="Text Placeholder 6"/>
          <p:cNvSpPr>
            <a:spLocks noGrp="1"/>
          </p:cNvSpPr>
          <p:nvPr>
            <p:ph type="body" sz="quarter" idx="15"/>
          </p:nvPr>
        </p:nvSpPr>
        <p:spPr/>
        <p:txBody>
          <a:bodyPr/>
          <a:lstStyle/>
          <a:p>
            <a:r>
              <a:rPr lang="en-US" dirty="0"/>
              <a:t>Any questions?</a:t>
            </a:r>
          </a:p>
          <a:p>
            <a:r>
              <a:rPr lang="en-US" dirty="0"/>
              <a:t>Thank you!</a:t>
            </a:r>
          </a:p>
        </p:txBody>
      </p:sp>
    </p:spTree>
    <p:extLst>
      <p:ext uri="{BB962C8B-B14F-4D97-AF65-F5344CB8AC3E}">
        <p14:creationId xmlns:p14="http://schemas.microsoft.com/office/powerpoint/2010/main" val="2824308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2352CBD-8498-18A1-7E3D-13DCD2364214}"/>
              </a:ext>
            </a:extLst>
          </p:cNvPr>
          <p:cNvSpPr>
            <a:spLocks noGrp="1"/>
          </p:cNvSpPr>
          <p:nvPr>
            <p:ph type="title"/>
          </p:nvPr>
        </p:nvSpPr>
        <p:spPr/>
        <p:txBody>
          <a:bodyPr/>
          <a:lstStyle/>
          <a:p>
            <a:r>
              <a:rPr lang="en-US" dirty="0"/>
              <a:t>about MHEC</a:t>
            </a:r>
          </a:p>
        </p:txBody>
      </p:sp>
      <p:sp>
        <p:nvSpPr>
          <p:cNvPr id="3" name="Text Placeholder 2">
            <a:extLst>
              <a:ext uri="{FF2B5EF4-FFF2-40B4-BE49-F238E27FC236}">
                <a16:creationId xmlns:a16="http://schemas.microsoft.com/office/drawing/2014/main" id="{3B084A6B-D583-DB7E-C5E6-F43CA79679D0}"/>
              </a:ext>
            </a:extLst>
          </p:cNvPr>
          <p:cNvSpPr>
            <a:spLocks noGrp="1"/>
          </p:cNvSpPr>
          <p:nvPr>
            <p:ph type="body" sz="quarter" idx="15"/>
          </p:nvPr>
        </p:nvSpPr>
        <p:spPr>
          <a:xfrm>
            <a:off x="1100319" y="1690688"/>
            <a:ext cx="8836161" cy="4247849"/>
          </a:xfrm>
        </p:spPr>
        <p:txBody>
          <a:bodyPr>
            <a:normAutofit/>
          </a:bodyPr>
          <a:lstStyle/>
          <a:p>
            <a:pPr marL="0" indent="0">
              <a:lnSpc>
                <a:spcPct val="150000"/>
              </a:lnSpc>
              <a:buNone/>
            </a:pPr>
            <a:r>
              <a:rPr lang="en-US" dirty="0">
                <a:effectLst/>
                <a:ea typeface="Calibri" panose="020F0502020204030204" pitchFamily="34" charset="0"/>
                <a:cs typeface="Times New Roman" panose="02020603050405020304" pitchFamily="18" charset="0"/>
              </a:rPr>
              <a:t>MHEC is a not-for-profit Group Purchasing Organization (GPO). </a:t>
            </a:r>
          </a:p>
          <a:p>
            <a:pPr marL="0" indent="0">
              <a:lnSpc>
                <a:spcPct val="150000"/>
              </a:lnSpc>
              <a:buNone/>
            </a:pPr>
            <a:r>
              <a:rPr lang="en-US" dirty="0">
                <a:effectLst/>
                <a:ea typeface="Calibri" panose="020F0502020204030204" pitchFamily="34" charset="0"/>
                <a:cs typeface="Times New Roman" panose="02020603050405020304" pitchFamily="18" charset="0"/>
              </a:rPr>
              <a:t>We’ve been creating diverse contracts for our New England members for over 45 years. </a:t>
            </a:r>
          </a:p>
          <a:p>
            <a:pPr marL="0" indent="0">
              <a:lnSpc>
                <a:spcPct val="150000"/>
              </a:lnSpc>
              <a:buNone/>
            </a:pPr>
            <a:r>
              <a:rPr lang="en-US" dirty="0">
                <a:effectLst/>
                <a:ea typeface="Calibri" panose="020F0502020204030204" pitchFamily="34" charset="0"/>
                <a:cs typeface="Times New Roman" panose="02020603050405020304" pitchFamily="18" charset="0"/>
              </a:rPr>
              <a:t>Our contracts remove the complex process of going to bid, making purchasing simple.  </a:t>
            </a:r>
          </a:p>
          <a:p>
            <a:pPr marL="0" indent="0">
              <a:buNone/>
            </a:pPr>
            <a:endParaRPr lang="en-US" dirty="0"/>
          </a:p>
        </p:txBody>
      </p:sp>
      <p:pic>
        <p:nvPicPr>
          <p:cNvPr id="9" name="Picture 8" descr="A picture containing text, clipart&#10;&#10;Description automatically generated">
            <a:extLst>
              <a:ext uri="{FF2B5EF4-FFF2-40B4-BE49-F238E27FC236}">
                <a16:creationId xmlns:a16="http://schemas.microsoft.com/office/drawing/2014/main" id="{E40C77E8-713C-85F4-BDDA-6BBBA5C9153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1686" y="4354285"/>
            <a:ext cx="2624221" cy="1778067"/>
          </a:xfrm>
          <a:prstGeom prst="rect">
            <a:avLst/>
          </a:prstGeom>
        </p:spPr>
      </p:pic>
    </p:spTree>
    <p:extLst>
      <p:ext uri="{BB962C8B-B14F-4D97-AF65-F5344CB8AC3E}">
        <p14:creationId xmlns:p14="http://schemas.microsoft.com/office/powerpoint/2010/main" val="255177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069C9-3E91-E2E8-FC60-1A6F3DB0BF5C}"/>
              </a:ext>
            </a:extLst>
          </p:cNvPr>
          <p:cNvSpPr>
            <a:spLocks noGrp="1"/>
          </p:cNvSpPr>
          <p:nvPr>
            <p:ph type="title"/>
          </p:nvPr>
        </p:nvSpPr>
        <p:spPr>
          <a:xfrm>
            <a:off x="621348" y="96163"/>
            <a:ext cx="10732452" cy="1325563"/>
          </a:xfrm>
        </p:spPr>
        <p:txBody>
          <a:bodyPr/>
          <a:lstStyle/>
          <a:p>
            <a:r>
              <a:rPr lang="en-US" dirty="0"/>
              <a:t>the value of using a GPO</a:t>
            </a:r>
          </a:p>
        </p:txBody>
      </p:sp>
      <p:sp>
        <p:nvSpPr>
          <p:cNvPr id="3" name="Text Placeholder 2">
            <a:extLst>
              <a:ext uri="{FF2B5EF4-FFF2-40B4-BE49-F238E27FC236}">
                <a16:creationId xmlns:a16="http://schemas.microsoft.com/office/drawing/2014/main" id="{B9D606CC-89DD-CF1B-852B-9FA0284CB021}"/>
              </a:ext>
            </a:extLst>
          </p:cNvPr>
          <p:cNvSpPr>
            <a:spLocks noGrp="1"/>
          </p:cNvSpPr>
          <p:nvPr>
            <p:ph type="body" sz="quarter" idx="15"/>
          </p:nvPr>
        </p:nvSpPr>
        <p:spPr>
          <a:xfrm>
            <a:off x="621348" y="1445623"/>
            <a:ext cx="11318103" cy="4799283"/>
          </a:xfrm>
        </p:spPr>
        <p:txBody>
          <a:bodyPr>
            <a:normAutofit fontScale="77500" lnSpcReduction="20000"/>
          </a:bodyPr>
          <a:lstStyle/>
          <a:p>
            <a:pPr marL="0" indent="0">
              <a:buNone/>
            </a:pPr>
            <a:r>
              <a:rPr lang="en-US" sz="3600" dirty="0"/>
              <a:t>The more members, the more spend. </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r>
              <a:rPr lang="en-US" sz="3600" dirty="0"/>
              <a:t>The more spend, the more leverage to drive down costs.</a:t>
            </a:r>
          </a:p>
        </p:txBody>
      </p:sp>
      <p:pic>
        <p:nvPicPr>
          <p:cNvPr id="7" name="Picture 6" descr="Icon&#10;&#10;Description automatically generated">
            <a:extLst>
              <a:ext uri="{FF2B5EF4-FFF2-40B4-BE49-F238E27FC236}">
                <a16:creationId xmlns:a16="http://schemas.microsoft.com/office/drawing/2014/main" id="{92AA64A3-4F67-4A6B-D42D-B036C28F50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3726" y="1674276"/>
            <a:ext cx="2370783" cy="3738101"/>
          </a:xfrm>
          <a:prstGeom prst="rect">
            <a:avLst/>
          </a:prstGeom>
        </p:spPr>
      </p:pic>
      <p:pic>
        <p:nvPicPr>
          <p:cNvPr id="9" name="Picture 8" descr="Background pattern&#10;&#10;Description automatically generated">
            <a:extLst>
              <a:ext uri="{FF2B5EF4-FFF2-40B4-BE49-F238E27FC236}">
                <a16:creationId xmlns:a16="http://schemas.microsoft.com/office/drawing/2014/main" id="{A3A5F3EA-BCBB-D96E-EC33-07E8F20C8D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1976213"/>
            <a:ext cx="6768674" cy="3738101"/>
          </a:xfrm>
          <a:prstGeom prst="rect">
            <a:avLst/>
          </a:prstGeom>
        </p:spPr>
      </p:pic>
    </p:spTree>
    <p:extLst>
      <p:ext uri="{BB962C8B-B14F-4D97-AF65-F5344CB8AC3E}">
        <p14:creationId xmlns:p14="http://schemas.microsoft.com/office/powerpoint/2010/main" val="350474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building&#10;&#10;Description automatically generated with low confidence">
            <a:extLst>
              <a:ext uri="{FF2B5EF4-FFF2-40B4-BE49-F238E27FC236}">
                <a16:creationId xmlns:a16="http://schemas.microsoft.com/office/drawing/2014/main" id="{ACE8657E-028E-51E9-BBE2-E57D02601A4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740" t="8311" r="15211"/>
          <a:stretch/>
        </p:blipFill>
        <p:spPr>
          <a:xfrm>
            <a:off x="3596201" y="1879615"/>
            <a:ext cx="2673399" cy="1990334"/>
          </a:xfrm>
          <a:prstGeom prst="rect">
            <a:avLst/>
          </a:prstGeom>
        </p:spPr>
      </p:pic>
      <p:pic>
        <p:nvPicPr>
          <p:cNvPr id="5" name="Picture 4" descr="Diagram&#10;&#10;Description automatically generated">
            <a:extLst>
              <a:ext uri="{FF2B5EF4-FFF2-40B4-BE49-F238E27FC236}">
                <a16:creationId xmlns:a16="http://schemas.microsoft.com/office/drawing/2014/main" id="{867145AE-E41A-3AFB-59E3-51FF8BAEDB9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3697" b="19790"/>
          <a:stretch/>
        </p:blipFill>
        <p:spPr>
          <a:xfrm>
            <a:off x="679732" y="1879615"/>
            <a:ext cx="2738527" cy="2056251"/>
          </a:xfrm>
          <a:prstGeom prst="rect">
            <a:avLst/>
          </a:prstGeom>
        </p:spPr>
      </p:pic>
      <p:sp>
        <p:nvSpPr>
          <p:cNvPr id="2" name="Title 1">
            <a:extLst>
              <a:ext uri="{FF2B5EF4-FFF2-40B4-BE49-F238E27FC236}">
                <a16:creationId xmlns:a16="http://schemas.microsoft.com/office/drawing/2014/main" id="{7C60DD84-5A1B-573C-2680-E99FEF788BD3}"/>
              </a:ext>
            </a:extLst>
          </p:cNvPr>
          <p:cNvSpPr>
            <a:spLocks noGrp="1"/>
          </p:cNvSpPr>
          <p:nvPr>
            <p:ph type="title"/>
          </p:nvPr>
        </p:nvSpPr>
        <p:spPr>
          <a:xfrm>
            <a:off x="469900" y="373585"/>
            <a:ext cx="10743791" cy="870754"/>
          </a:xfrm>
        </p:spPr>
        <p:txBody>
          <a:bodyPr/>
          <a:lstStyle/>
          <a:p>
            <a:r>
              <a:rPr lang="en-US" dirty="0"/>
              <a:t> who uses MHEC contracts</a:t>
            </a:r>
          </a:p>
        </p:txBody>
      </p:sp>
      <p:sp>
        <p:nvSpPr>
          <p:cNvPr id="3" name="Text Placeholder 2">
            <a:extLst>
              <a:ext uri="{FF2B5EF4-FFF2-40B4-BE49-F238E27FC236}">
                <a16:creationId xmlns:a16="http://schemas.microsoft.com/office/drawing/2014/main" id="{46ED09E5-1327-5806-4B7B-E10CF89C57E8}"/>
              </a:ext>
            </a:extLst>
          </p:cNvPr>
          <p:cNvSpPr>
            <a:spLocks noGrp="1"/>
          </p:cNvSpPr>
          <p:nvPr>
            <p:ph type="body" sz="quarter" idx="15"/>
          </p:nvPr>
        </p:nvSpPr>
        <p:spPr>
          <a:xfrm>
            <a:off x="654050" y="1060446"/>
            <a:ext cx="10690225" cy="542112"/>
          </a:xfrm>
        </p:spPr>
        <p:txBody>
          <a:bodyPr>
            <a:normAutofit/>
          </a:bodyPr>
          <a:lstStyle/>
          <a:p>
            <a:pPr marL="0" indent="0">
              <a:buNone/>
            </a:pPr>
            <a:r>
              <a:rPr lang="en-US" sz="2000" i="1" dirty="0"/>
              <a:t>New England not-for-profits with an educational component</a:t>
            </a:r>
          </a:p>
        </p:txBody>
      </p:sp>
      <p:sp>
        <p:nvSpPr>
          <p:cNvPr id="14" name="Content Placeholder 2">
            <a:extLst>
              <a:ext uri="{FF2B5EF4-FFF2-40B4-BE49-F238E27FC236}">
                <a16:creationId xmlns:a16="http://schemas.microsoft.com/office/drawing/2014/main" id="{F92B9593-D22D-014F-45F8-DE6903C6306C}"/>
              </a:ext>
            </a:extLst>
          </p:cNvPr>
          <p:cNvSpPr txBox="1">
            <a:spLocks/>
          </p:cNvSpPr>
          <p:nvPr/>
        </p:nvSpPr>
        <p:spPr>
          <a:xfrm>
            <a:off x="731781" y="1503839"/>
            <a:ext cx="2659118" cy="4273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k-12</a:t>
            </a:r>
            <a:endParaRPr kumimoji="0" lang="en-US" sz="36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16" name="Content Placeholder 2">
            <a:extLst>
              <a:ext uri="{FF2B5EF4-FFF2-40B4-BE49-F238E27FC236}">
                <a16:creationId xmlns:a16="http://schemas.microsoft.com/office/drawing/2014/main" id="{BC0165CD-D01B-291E-4854-7138FA50B44C}"/>
              </a:ext>
            </a:extLst>
          </p:cNvPr>
          <p:cNvSpPr txBox="1">
            <a:spLocks/>
          </p:cNvSpPr>
          <p:nvPr/>
        </p:nvSpPr>
        <p:spPr>
          <a:xfrm>
            <a:off x="3585805" y="1485087"/>
            <a:ext cx="2659118" cy="4273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higher ed</a:t>
            </a:r>
            <a:endParaRPr kumimoji="0" lang="en-US" sz="36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1" name="Content Placeholder 2">
            <a:extLst>
              <a:ext uri="{FF2B5EF4-FFF2-40B4-BE49-F238E27FC236}">
                <a16:creationId xmlns:a16="http://schemas.microsoft.com/office/drawing/2014/main" id="{FC7F8AC8-950D-3DC3-758A-1052445990CA}"/>
              </a:ext>
            </a:extLst>
          </p:cNvPr>
          <p:cNvSpPr txBox="1">
            <a:spLocks/>
          </p:cNvSpPr>
          <p:nvPr/>
        </p:nvSpPr>
        <p:spPr>
          <a:xfrm>
            <a:off x="3676117" y="4075718"/>
            <a:ext cx="2659118" cy="8644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public </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private</a:t>
            </a:r>
            <a:endParaRPr kumimoji="0" lang="en-US" sz="24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2" name="Content Placeholder 2">
            <a:extLst>
              <a:ext uri="{FF2B5EF4-FFF2-40B4-BE49-F238E27FC236}">
                <a16:creationId xmlns:a16="http://schemas.microsoft.com/office/drawing/2014/main" id="{761DCD42-01D5-FE99-DCF3-81140F51E30A}"/>
              </a:ext>
            </a:extLst>
          </p:cNvPr>
          <p:cNvSpPr txBox="1">
            <a:spLocks/>
          </p:cNvSpPr>
          <p:nvPr/>
        </p:nvSpPr>
        <p:spPr>
          <a:xfrm>
            <a:off x="810373" y="4104180"/>
            <a:ext cx="2659118" cy="2129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public </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private</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parochial</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charter</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vocational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04C3392E-9EBD-0737-8718-5A3B4206B789}"/>
              </a:ext>
            </a:extLst>
          </p:cNvPr>
          <p:cNvSpPr txBox="1"/>
          <p:nvPr/>
        </p:nvSpPr>
        <p:spPr>
          <a:xfrm>
            <a:off x="133264" y="5935746"/>
            <a:ext cx="120397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as well as other educational non-profits, healthcare non-profits, housing authorities, museums and societies</a:t>
            </a:r>
          </a:p>
        </p:txBody>
      </p:sp>
      <p:sp>
        <p:nvSpPr>
          <p:cNvPr id="18" name="Content Placeholder 2">
            <a:extLst>
              <a:ext uri="{FF2B5EF4-FFF2-40B4-BE49-F238E27FC236}">
                <a16:creationId xmlns:a16="http://schemas.microsoft.com/office/drawing/2014/main" id="{B82364B1-C6B8-3973-D340-847ECE47FDC6}"/>
              </a:ext>
            </a:extLst>
          </p:cNvPr>
          <p:cNvSpPr txBox="1">
            <a:spLocks/>
          </p:cNvSpPr>
          <p:nvPr/>
        </p:nvSpPr>
        <p:spPr>
          <a:xfrm>
            <a:off x="9260482" y="1429610"/>
            <a:ext cx="2659118" cy="4273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cities &amp; towns</a:t>
            </a:r>
            <a:endParaRPr kumimoji="0" lang="en-US" sz="36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0" name="Content Placeholder 2">
            <a:extLst>
              <a:ext uri="{FF2B5EF4-FFF2-40B4-BE49-F238E27FC236}">
                <a16:creationId xmlns:a16="http://schemas.microsoft.com/office/drawing/2014/main" id="{53FD9D40-E5AE-FA79-5DED-6A802F54469A}"/>
              </a:ext>
            </a:extLst>
          </p:cNvPr>
          <p:cNvSpPr txBox="1">
            <a:spLocks/>
          </p:cNvSpPr>
          <p:nvPr/>
        </p:nvSpPr>
        <p:spPr>
          <a:xfrm>
            <a:off x="6373857" y="1452254"/>
            <a:ext cx="2659118" cy="4273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libraries</a:t>
            </a:r>
            <a:endParaRPr kumimoji="0" lang="en-US" sz="3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3" name="Content Placeholder 2">
            <a:extLst>
              <a:ext uri="{FF2B5EF4-FFF2-40B4-BE49-F238E27FC236}">
                <a16:creationId xmlns:a16="http://schemas.microsoft.com/office/drawing/2014/main" id="{1320A5CC-6D51-F6D4-CCE8-3EA73ACA9CFA}"/>
              </a:ext>
            </a:extLst>
          </p:cNvPr>
          <p:cNvSpPr txBox="1">
            <a:spLocks/>
          </p:cNvSpPr>
          <p:nvPr/>
        </p:nvSpPr>
        <p:spPr>
          <a:xfrm>
            <a:off x="6475890" y="4055422"/>
            <a:ext cx="2659118" cy="21923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public </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private</a:t>
            </a:r>
            <a:endParaRPr kumimoji="0" lang="en-US" sz="24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4" name="Content Placeholder 2">
            <a:extLst>
              <a:ext uri="{FF2B5EF4-FFF2-40B4-BE49-F238E27FC236}">
                <a16:creationId xmlns:a16="http://schemas.microsoft.com/office/drawing/2014/main" id="{8ED0476D-7E76-E113-B526-FB6537DB51FA}"/>
              </a:ext>
            </a:extLst>
          </p:cNvPr>
          <p:cNvSpPr txBox="1">
            <a:spLocks/>
          </p:cNvSpPr>
          <p:nvPr/>
        </p:nvSpPr>
        <p:spPr>
          <a:xfrm>
            <a:off x="9315633" y="4064066"/>
            <a:ext cx="2659118" cy="2129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administration </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facilities </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fire and safety</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public works</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water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FB038B72-2954-74D6-D1B6-0AEB862427D8}"/>
              </a:ext>
            </a:extLst>
          </p:cNvPr>
          <p:cNvPicPr>
            <a:picLocks noChangeAspect="1"/>
          </p:cNvPicPr>
          <p:nvPr/>
        </p:nvPicPr>
        <p:blipFill rotWithShape="1">
          <a:blip r:embed="rId5"/>
          <a:srcRect l="8084" t="35077" r="408" b="18243"/>
          <a:stretch/>
        </p:blipFill>
        <p:spPr>
          <a:xfrm>
            <a:off x="9260482" y="1879615"/>
            <a:ext cx="2610310" cy="2056251"/>
          </a:xfrm>
          <a:prstGeom prst="rect">
            <a:avLst/>
          </a:prstGeom>
        </p:spPr>
      </p:pic>
      <p:pic>
        <p:nvPicPr>
          <p:cNvPr id="28" name="Picture 27" descr="A picture containing text, toy, LEGO&#10;&#10;Description automatically generated">
            <a:extLst>
              <a:ext uri="{FF2B5EF4-FFF2-40B4-BE49-F238E27FC236}">
                <a16:creationId xmlns:a16="http://schemas.microsoft.com/office/drawing/2014/main" id="{A3BC1F81-19E3-753B-66A3-28A8A3EC823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705" t="291" r="11419" b="13850"/>
          <a:stretch/>
        </p:blipFill>
        <p:spPr>
          <a:xfrm>
            <a:off x="6447542" y="1879615"/>
            <a:ext cx="2634999" cy="2033607"/>
          </a:xfrm>
          <a:prstGeom prst="rect">
            <a:avLst/>
          </a:prstGeom>
        </p:spPr>
      </p:pic>
    </p:spTree>
    <p:extLst>
      <p:ext uri="{BB962C8B-B14F-4D97-AF65-F5344CB8AC3E}">
        <p14:creationId xmlns:p14="http://schemas.microsoft.com/office/powerpoint/2010/main" val="209824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6B707A-DAD3-4C89-1EEC-DE43147D1B6C}"/>
              </a:ext>
            </a:extLst>
          </p:cNvPr>
          <p:cNvSpPr>
            <a:spLocks noGrp="1"/>
          </p:cNvSpPr>
          <p:nvPr>
            <p:ph type="title"/>
          </p:nvPr>
        </p:nvSpPr>
        <p:spPr>
          <a:xfrm>
            <a:off x="425047" y="-11598"/>
            <a:ext cx="11766953" cy="1325563"/>
          </a:xfrm>
        </p:spPr>
        <p:txBody>
          <a:bodyPr>
            <a:normAutofit/>
          </a:bodyPr>
          <a:lstStyle/>
          <a:p>
            <a:r>
              <a:rPr lang="en-US" dirty="0"/>
              <a:t> why members should use MHEC contracts</a:t>
            </a:r>
          </a:p>
        </p:txBody>
      </p:sp>
      <p:pic>
        <p:nvPicPr>
          <p:cNvPr id="11" name="Picture 10" descr="Diagram&#10;&#10;Description automatically generated">
            <a:extLst>
              <a:ext uri="{FF2B5EF4-FFF2-40B4-BE49-F238E27FC236}">
                <a16:creationId xmlns:a16="http://schemas.microsoft.com/office/drawing/2014/main" id="{AB3AC207-1F0C-115B-6E49-1FC8944D940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2397"/>
          <a:stretch/>
        </p:blipFill>
        <p:spPr>
          <a:xfrm>
            <a:off x="8384293" y="1108325"/>
            <a:ext cx="3408520" cy="1633521"/>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729B58C8-7A2B-52A1-65E7-CE66EC1CCAB9}"/>
              </a:ext>
            </a:extLst>
          </p:cNvPr>
          <p:cNvPicPr>
            <a:picLocks noChangeAspect="1"/>
          </p:cNvPicPr>
          <p:nvPr/>
        </p:nvPicPr>
        <p:blipFill rotWithShape="1">
          <a:blip r:embed="rId4">
            <a:extLst>
              <a:ext uri="{28A0092B-C50C-407E-A947-70E740481C1C}">
                <a14:useLocalDpi xmlns:a14="http://schemas.microsoft.com/office/drawing/2010/main" val="0"/>
              </a:ext>
            </a:extLst>
          </a:blip>
          <a:srcRect r="12094"/>
          <a:stretch/>
        </p:blipFill>
        <p:spPr>
          <a:xfrm>
            <a:off x="460605" y="1108325"/>
            <a:ext cx="3372309" cy="1633521"/>
          </a:xfrm>
          <a:prstGeom prst="rect">
            <a:avLst/>
          </a:prstGeom>
          <a:ln>
            <a:solidFill>
              <a:schemeClr val="accent4">
                <a:lumMod val="60000"/>
                <a:lumOff val="40000"/>
              </a:schemeClr>
            </a:solidFill>
          </a:ln>
        </p:spPr>
      </p:pic>
      <p:pic>
        <p:nvPicPr>
          <p:cNvPr id="17" name="Picture 16" descr="A picture containing text&#10;&#10;Description automatically generated">
            <a:extLst>
              <a:ext uri="{FF2B5EF4-FFF2-40B4-BE49-F238E27FC236}">
                <a16:creationId xmlns:a16="http://schemas.microsoft.com/office/drawing/2014/main" id="{B4A032FF-79B7-8B9E-9C4E-DA92B29553E9}"/>
              </a:ext>
            </a:extLst>
          </p:cNvPr>
          <p:cNvPicPr>
            <a:picLocks noChangeAspect="1"/>
          </p:cNvPicPr>
          <p:nvPr/>
        </p:nvPicPr>
        <p:blipFill rotWithShape="1">
          <a:blip r:embed="rId5">
            <a:extLst>
              <a:ext uri="{28A0092B-C50C-407E-A947-70E740481C1C}">
                <a14:useLocalDpi xmlns:a14="http://schemas.microsoft.com/office/drawing/2010/main" val="0"/>
              </a:ext>
            </a:extLst>
          </a:blip>
          <a:srcRect t="17614" r="58645" b="22927"/>
          <a:stretch/>
        </p:blipFill>
        <p:spPr>
          <a:xfrm>
            <a:off x="4394479" y="1108324"/>
            <a:ext cx="3408520" cy="1633521"/>
          </a:xfrm>
          <a:prstGeom prst="rect">
            <a:avLst/>
          </a:prstGeom>
          <a:ln>
            <a:solidFill>
              <a:schemeClr val="bg1">
                <a:lumMod val="85000"/>
              </a:schemeClr>
            </a:solidFill>
          </a:ln>
        </p:spPr>
      </p:pic>
      <p:sp>
        <p:nvSpPr>
          <p:cNvPr id="18" name="Content Placeholder 2">
            <a:extLst>
              <a:ext uri="{FF2B5EF4-FFF2-40B4-BE49-F238E27FC236}">
                <a16:creationId xmlns:a16="http://schemas.microsoft.com/office/drawing/2014/main" id="{EFEB7C4F-83B1-03B2-CA12-18688D9DD1EB}"/>
              </a:ext>
            </a:extLst>
          </p:cNvPr>
          <p:cNvSpPr txBox="1">
            <a:spLocks/>
          </p:cNvSpPr>
          <p:nvPr/>
        </p:nvSpPr>
        <p:spPr>
          <a:xfrm>
            <a:off x="429895" y="1644557"/>
            <a:ext cx="3372308" cy="4273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simple</a:t>
            </a:r>
            <a:endParaRPr kumimoji="0" lang="en-US" sz="36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19" name="Content Placeholder 2">
            <a:extLst>
              <a:ext uri="{FF2B5EF4-FFF2-40B4-BE49-F238E27FC236}">
                <a16:creationId xmlns:a16="http://schemas.microsoft.com/office/drawing/2014/main" id="{C5455F43-0AA2-5462-47E8-A6114F467378}"/>
              </a:ext>
            </a:extLst>
          </p:cNvPr>
          <p:cNvSpPr txBox="1">
            <a:spLocks/>
          </p:cNvSpPr>
          <p:nvPr/>
        </p:nvSpPr>
        <p:spPr>
          <a:xfrm>
            <a:off x="4391737" y="1663739"/>
            <a:ext cx="3408519" cy="4273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savvy</a:t>
            </a:r>
            <a:endParaRPr kumimoji="0" lang="en-US" sz="36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0" name="Content Placeholder 2">
            <a:extLst>
              <a:ext uri="{FF2B5EF4-FFF2-40B4-BE49-F238E27FC236}">
                <a16:creationId xmlns:a16="http://schemas.microsoft.com/office/drawing/2014/main" id="{D2DB4A14-0971-517E-78C5-9019D4E93842}"/>
              </a:ext>
            </a:extLst>
          </p:cNvPr>
          <p:cNvSpPr txBox="1">
            <a:spLocks/>
          </p:cNvSpPr>
          <p:nvPr/>
        </p:nvSpPr>
        <p:spPr>
          <a:xfrm>
            <a:off x="8343719" y="1644556"/>
            <a:ext cx="3428249" cy="4273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diverse</a:t>
            </a:r>
            <a:endParaRPr kumimoji="0" lang="en-US" sz="3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1" name="Content Placeholder 2">
            <a:extLst>
              <a:ext uri="{FF2B5EF4-FFF2-40B4-BE49-F238E27FC236}">
                <a16:creationId xmlns:a16="http://schemas.microsoft.com/office/drawing/2014/main" id="{2C5142A7-6A4A-BDD9-346D-3C09ABA6CC43}"/>
              </a:ext>
            </a:extLst>
          </p:cNvPr>
          <p:cNvSpPr txBox="1">
            <a:spLocks/>
          </p:cNvSpPr>
          <p:nvPr/>
        </p:nvSpPr>
        <p:spPr>
          <a:xfrm>
            <a:off x="4300244" y="2773237"/>
            <a:ext cx="3789633" cy="27559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713" marR="0" lvl="0" indent="-112713" algn="l" defTabSz="914400" rtl="0" eaLnBrk="1" fontAlgn="auto" latinLnBrk="0" hangingPunct="1">
              <a:lnSpc>
                <a:spcPct val="80000"/>
              </a:lnSpc>
              <a:spcBef>
                <a:spcPts val="2400"/>
              </a:spcBef>
              <a:spcAft>
                <a:spcPts val="0"/>
              </a:spcAft>
              <a:buClrTx/>
              <a:buSzTx/>
              <a:buFont typeface="Arial" panose="020B0604020202020204" pitchFamily="34" charset="0"/>
              <a:buChar char="•"/>
              <a:tabLst>
                <a:tab pos="347663" algn="l"/>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compliant with state bidding laws</a:t>
            </a:r>
          </a:p>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competitive and transparent</a:t>
            </a:r>
          </a:p>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member advocates</a:t>
            </a:r>
          </a:p>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trusted advisor </a:t>
            </a:r>
          </a:p>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dedicated support</a:t>
            </a:r>
          </a:p>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22" name="Content Placeholder 2">
            <a:extLst>
              <a:ext uri="{FF2B5EF4-FFF2-40B4-BE49-F238E27FC236}">
                <a16:creationId xmlns:a16="http://schemas.microsoft.com/office/drawing/2014/main" id="{D9DE19D5-AAB6-BF61-CBC9-181D58BA1DA5}"/>
              </a:ext>
            </a:extLst>
          </p:cNvPr>
          <p:cNvSpPr txBox="1">
            <a:spLocks/>
          </p:cNvSpPr>
          <p:nvPr/>
        </p:nvSpPr>
        <p:spPr>
          <a:xfrm>
            <a:off x="512238" y="2741845"/>
            <a:ext cx="3024634" cy="3417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713" marR="0" lvl="0" indent="-112713" algn="l" defTabSz="914400" rtl="0" eaLnBrk="1" fontAlgn="auto" latinLnBrk="0" hangingPunct="1">
              <a:lnSpc>
                <a:spcPct val="9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ease of use contracts </a:t>
            </a:r>
          </a:p>
          <a:p>
            <a:pPr marL="112713" marR="0" lvl="0" indent="-112713" algn="l" defTabSz="914400" rtl="0" eaLnBrk="1" fontAlgn="auto" latinLnBrk="0" hangingPunct="1">
              <a:lnSpc>
                <a:spcPct val="9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no quoting requirements</a:t>
            </a:r>
          </a:p>
          <a:p>
            <a:pPr marL="112713" marR="0" lvl="0" indent="-112713" algn="l" defTabSz="914400" rtl="0" eaLnBrk="1" fontAlgn="auto" latinLnBrk="0" hangingPunct="1">
              <a:lnSpc>
                <a:spcPct val="9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not-for-profit</a:t>
            </a:r>
          </a:p>
          <a:p>
            <a:pPr marL="112713" marR="0" lvl="0" indent="-112713" algn="l" defTabSz="914400" rtl="0" eaLnBrk="1" fontAlgn="auto" latinLnBrk="0" hangingPunct="1">
              <a:lnSpc>
                <a:spcPct val="9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trustworthiness </a:t>
            </a:r>
          </a:p>
          <a:p>
            <a:pPr marL="112713" marR="0" lvl="0" indent="-112713" algn="l" defTabSz="914400" rtl="0" eaLnBrk="1" fontAlgn="auto" latinLnBrk="0" hangingPunct="1">
              <a:lnSpc>
                <a:spcPct val="9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supplier relationship </a:t>
            </a:r>
          </a:p>
          <a:p>
            <a:pPr marL="112713" marR="0" lvl="0" indent="-112713" algn="l" defTabSz="914400" rtl="0" eaLnBrk="1" fontAlgn="auto" latinLnBrk="0" hangingPunct="1">
              <a:lnSpc>
                <a:spcPct val="9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support</a:t>
            </a:r>
          </a:p>
          <a:p>
            <a:pPr marL="112713" marR="0" lvl="0" indent="-112713" algn="l" defTabSz="914400" rtl="0" eaLnBrk="1" fontAlgn="auto" latinLnBrk="0" hangingPunct="1">
              <a:lnSpc>
                <a:spcPct val="9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i-buy marketplace</a:t>
            </a:r>
          </a:p>
        </p:txBody>
      </p:sp>
      <p:sp>
        <p:nvSpPr>
          <p:cNvPr id="23" name="Content Placeholder 2">
            <a:extLst>
              <a:ext uri="{FF2B5EF4-FFF2-40B4-BE49-F238E27FC236}">
                <a16:creationId xmlns:a16="http://schemas.microsoft.com/office/drawing/2014/main" id="{8D57500A-EA24-C42E-F1AC-B876EC451C20}"/>
              </a:ext>
            </a:extLst>
          </p:cNvPr>
          <p:cNvSpPr txBox="1">
            <a:spLocks/>
          </p:cNvSpPr>
          <p:nvPr/>
        </p:nvSpPr>
        <p:spPr>
          <a:xfrm>
            <a:off x="8316998" y="2773237"/>
            <a:ext cx="3962087" cy="32559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50+ other contracts  </a:t>
            </a:r>
          </a:p>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2500+ members = purchasing power </a:t>
            </a:r>
          </a:p>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New England region only</a:t>
            </a:r>
          </a:p>
          <a:p>
            <a:pPr marL="112713" marR="0" lvl="0" indent="-112713" algn="l" defTabSz="914400" rtl="0" eaLnBrk="1" fontAlgn="auto" latinLnBrk="0" hangingPunct="1">
              <a:lnSpc>
                <a:spcPct val="70000"/>
              </a:lnSpc>
              <a:spcBef>
                <a:spcPts val="2400"/>
              </a:spcBef>
              <a:spcAft>
                <a:spcPts val="0"/>
              </a:spcAft>
              <a:buClrTx/>
              <a:buSzTx/>
              <a:buFont typeface="Arial" panose="020B0604020202020204" pitchFamily="34" charset="0"/>
              <a:buChar char="•"/>
              <a:tabLst/>
              <a:defRPr/>
            </a:pPr>
            <a:r>
              <a:rPr lang="en-US" sz="1800" dirty="0">
                <a:solidFill>
                  <a:srgbClr val="E7E6E6">
                    <a:lumMod val="50000"/>
                  </a:srgbClr>
                </a:solidFill>
              </a:rPr>
              <a:t>continue to add small, minority, women-owned, veteran owned and other diverse supply partners</a:t>
            </a:r>
            <a:endPar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8922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EBF04-D11C-7A15-6A43-D90269A12FB6}"/>
              </a:ext>
            </a:extLst>
          </p:cNvPr>
          <p:cNvSpPr>
            <a:spLocks noGrp="1"/>
          </p:cNvSpPr>
          <p:nvPr>
            <p:ph type="title"/>
          </p:nvPr>
        </p:nvSpPr>
        <p:spPr>
          <a:xfrm>
            <a:off x="105534" y="1709736"/>
            <a:ext cx="11646568" cy="2852737"/>
          </a:xfrm>
        </p:spPr>
        <p:txBody>
          <a:bodyPr>
            <a:normAutofit/>
          </a:bodyPr>
          <a:lstStyle/>
          <a:p>
            <a:r>
              <a:rPr lang="en-US" sz="5400" dirty="0"/>
              <a:t>how to purchase products</a:t>
            </a:r>
          </a:p>
        </p:txBody>
      </p:sp>
      <p:pic>
        <p:nvPicPr>
          <p:cNvPr id="3" name="Picture 2" descr="A picture containing text, clipart&#10;&#10;Description automatically generated">
            <a:extLst>
              <a:ext uri="{FF2B5EF4-FFF2-40B4-BE49-F238E27FC236}">
                <a16:creationId xmlns:a16="http://schemas.microsoft.com/office/drawing/2014/main" id="{7DE8CFF8-C9C2-610D-45D3-A73EEA5AC89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840" b="25216"/>
          <a:stretch/>
        </p:blipFill>
        <p:spPr>
          <a:xfrm>
            <a:off x="9236787" y="2126372"/>
            <a:ext cx="2698538" cy="2019463"/>
          </a:xfrm>
          <a:prstGeom prst="rect">
            <a:avLst/>
          </a:prstGeom>
          <a:solidFill>
            <a:srgbClr val="ABB3BC"/>
          </a:solidFill>
          <a:ln>
            <a:solidFill>
              <a:schemeClr val="bg1"/>
            </a:solidFill>
          </a:ln>
        </p:spPr>
      </p:pic>
    </p:spTree>
    <p:extLst>
      <p:ext uri="{BB962C8B-B14F-4D97-AF65-F5344CB8AC3E}">
        <p14:creationId xmlns:p14="http://schemas.microsoft.com/office/powerpoint/2010/main" val="131922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 arrow&#10;&#10;Description automatically generated">
            <a:extLst>
              <a:ext uri="{FF2B5EF4-FFF2-40B4-BE49-F238E27FC236}">
                <a16:creationId xmlns:a16="http://schemas.microsoft.com/office/drawing/2014/main" id="{A838AEBD-CC1E-3856-95DC-BE65DC8FA1A8}"/>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4144" y="1873454"/>
            <a:ext cx="1419902" cy="1326064"/>
          </a:xfrm>
          <a:prstGeom prst="rect">
            <a:avLst/>
          </a:prstGeom>
        </p:spPr>
      </p:pic>
      <p:sp>
        <p:nvSpPr>
          <p:cNvPr id="2" name="Title 1">
            <a:extLst>
              <a:ext uri="{FF2B5EF4-FFF2-40B4-BE49-F238E27FC236}">
                <a16:creationId xmlns:a16="http://schemas.microsoft.com/office/drawing/2014/main" id="{0BA2D576-753F-554B-D08C-B8EA782F0048}"/>
              </a:ext>
            </a:extLst>
          </p:cNvPr>
          <p:cNvSpPr>
            <a:spLocks noGrp="1"/>
          </p:cNvSpPr>
          <p:nvPr>
            <p:ph type="title"/>
          </p:nvPr>
        </p:nvSpPr>
        <p:spPr>
          <a:xfrm>
            <a:off x="827056" y="137555"/>
            <a:ext cx="10515600" cy="1325563"/>
          </a:xfrm>
        </p:spPr>
        <p:txBody>
          <a:bodyPr/>
          <a:lstStyle/>
          <a:p>
            <a:r>
              <a:rPr lang="en-US" dirty="0"/>
              <a:t>3 paths to purchase</a:t>
            </a:r>
          </a:p>
        </p:txBody>
      </p:sp>
      <p:sp>
        <p:nvSpPr>
          <p:cNvPr id="3" name="Text Placeholder 2">
            <a:extLst>
              <a:ext uri="{FF2B5EF4-FFF2-40B4-BE49-F238E27FC236}">
                <a16:creationId xmlns:a16="http://schemas.microsoft.com/office/drawing/2014/main" id="{7A97DB5A-4F4D-106E-F5FD-D117B8AF2A58}"/>
              </a:ext>
            </a:extLst>
          </p:cNvPr>
          <p:cNvSpPr>
            <a:spLocks noGrp="1"/>
          </p:cNvSpPr>
          <p:nvPr>
            <p:ph type="body" sz="quarter" idx="15"/>
          </p:nvPr>
        </p:nvSpPr>
        <p:spPr>
          <a:xfrm>
            <a:off x="460249" y="3119220"/>
            <a:ext cx="2503631" cy="705095"/>
          </a:xfrm>
        </p:spPr>
        <p:txBody>
          <a:bodyPr>
            <a:normAutofit/>
          </a:bodyPr>
          <a:lstStyle/>
          <a:p>
            <a:pPr marL="0" indent="0">
              <a:buNone/>
            </a:pPr>
            <a:r>
              <a:rPr lang="en-US" sz="1800" b="1" dirty="0"/>
              <a:t>direct contact with the supplier</a:t>
            </a:r>
          </a:p>
        </p:txBody>
      </p:sp>
      <p:grpSp>
        <p:nvGrpSpPr>
          <p:cNvPr id="6" name="Group 5">
            <a:extLst>
              <a:ext uri="{FF2B5EF4-FFF2-40B4-BE49-F238E27FC236}">
                <a16:creationId xmlns:a16="http://schemas.microsoft.com/office/drawing/2014/main" id="{DEF36E29-E0A6-EDF2-12E5-17FD392FC3A2}"/>
              </a:ext>
            </a:extLst>
          </p:cNvPr>
          <p:cNvGrpSpPr/>
          <p:nvPr/>
        </p:nvGrpSpPr>
        <p:grpSpPr>
          <a:xfrm>
            <a:off x="3305128" y="1639456"/>
            <a:ext cx="2596717" cy="1590546"/>
            <a:chOff x="8048224" y="1611983"/>
            <a:chExt cx="2990563" cy="1960776"/>
          </a:xfrm>
        </p:grpSpPr>
        <p:pic>
          <p:nvPicPr>
            <p:cNvPr id="7" name="Picture 6" descr="A computer with a blank screen&#10;&#10;Description automatically generated with medium confidence">
              <a:extLst>
                <a:ext uri="{FF2B5EF4-FFF2-40B4-BE49-F238E27FC236}">
                  <a16:creationId xmlns:a16="http://schemas.microsoft.com/office/drawing/2014/main" id="{431C8A32-1D8A-C589-C620-DADE9F73C80B}"/>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545" t="15809" r="14309" b="13264"/>
            <a:stretch/>
          </p:blipFill>
          <p:spPr>
            <a:xfrm>
              <a:off x="8048224" y="1611983"/>
              <a:ext cx="2990563" cy="1960776"/>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25656A8B-A954-4620-FB77-42B7FA5B6D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4739" y="1826718"/>
              <a:ext cx="1948717" cy="1110828"/>
            </a:xfrm>
            <a:prstGeom prst="rect">
              <a:avLst/>
            </a:prstGeom>
          </p:spPr>
        </p:pic>
      </p:grpSp>
      <p:sp>
        <p:nvSpPr>
          <p:cNvPr id="11" name="Text Placeholder 2">
            <a:extLst>
              <a:ext uri="{FF2B5EF4-FFF2-40B4-BE49-F238E27FC236}">
                <a16:creationId xmlns:a16="http://schemas.microsoft.com/office/drawing/2014/main" id="{3CA6C528-F6F7-84C0-F212-3F783D53E889}"/>
              </a:ext>
            </a:extLst>
          </p:cNvPr>
          <p:cNvSpPr txBox="1">
            <a:spLocks/>
          </p:cNvSpPr>
          <p:nvPr/>
        </p:nvSpPr>
        <p:spPr>
          <a:xfrm>
            <a:off x="3352731" y="3170039"/>
            <a:ext cx="2482586" cy="628641"/>
          </a:xfrm>
          <a:prstGeom prst="rect">
            <a:avLst/>
          </a:prstGeom>
        </p:spPr>
        <p:txBody>
          <a:bodyPr vert="horz" lIns="91440" tIns="45720" rIns="91440" bIns="45720" rtlCol="0" anchor="t">
            <a:normAutofit/>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direct through i-buy marketplace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12" name="Text Placeholder 2">
            <a:extLst>
              <a:ext uri="{FF2B5EF4-FFF2-40B4-BE49-F238E27FC236}">
                <a16:creationId xmlns:a16="http://schemas.microsoft.com/office/drawing/2014/main" id="{261D8924-7006-EAED-1D2D-29A702E2C561}"/>
              </a:ext>
            </a:extLst>
          </p:cNvPr>
          <p:cNvSpPr txBox="1">
            <a:spLocks/>
          </p:cNvSpPr>
          <p:nvPr/>
        </p:nvSpPr>
        <p:spPr>
          <a:xfrm>
            <a:off x="854377" y="4743597"/>
            <a:ext cx="9204158" cy="1690689"/>
          </a:xfrm>
          <a:prstGeom prst="rect">
            <a:avLst/>
          </a:prstGeom>
        </p:spPr>
        <p:txBody>
          <a:bodyPr vert="horz" lIns="91440" tIns="45720" rIns="91440" bIns="45720" rtlCol="0" anchor="t">
            <a:normAutofit fontScale="92500" lnSpcReduction="20000"/>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choices depend upon:</a:t>
            </a:r>
          </a:p>
          <a:p>
            <a:pPr marL="233363" marR="0" lvl="0" indent="-2333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type of product or service</a:t>
            </a:r>
          </a:p>
          <a:p>
            <a:pPr marL="233363" marR="0" lvl="0" indent="-2333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whether there is an online store on i-buy</a:t>
            </a:r>
          </a:p>
          <a:p>
            <a:pPr marL="233363" marR="0" lvl="0" indent="-2333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member preference</a:t>
            </a:r>
          </a:p>
        </p:txBody>
      </p:sp>
      <p:grpSp>
        <p:nvGrpSpPr>
          <p:cNvPr id="17" name="Group 16">
            <a:extLst>
              <a:ext uri="{FF2B5EF4-FFF2-40B4-BE49-F238E27FC236}">
                <a16:creationId xmlns:a16="http://schemas.microsoft.com/office/drawing/2014/main" id="{57845B7A-BF59-0827-D0C3-3835DF659E29}"/>
              </a:ext>
            </a:extLst>
          </p:cNvPr>
          <p:cNvGrpSpPr/>
          <p:nvPr/>
        </p:nvGrpSpPr>
        <p:grpSpPr>
          <a:xfrm rot="16200000">
            <a:off x="1111159" y="3663747"/>
            <a:ext cx="655738" cy="683291"/>
            <a:chOff x="8037042" y="2486149"/>
            <a:chExt cx="1216973" cy="787497"/>
          </a:xfrm>
        </p:grpSpPr>
        <p:pic>
          <p:nvPicPr>
            <p:cNvPr id="13" name="Picture 12">
              <a:extLst>
                <a:ext uri="{FF2B5EF4-FFF2-40B4-BE49-F238E27FC236}">
                  <a16:creationId xmlns:a16="http://schemas.microsoft.com/office/drawing/2014/main" id="{7CFDB74E-ED2F-80EC-EF64-941DC555D2B2}"/>
                </a:ext>
              </a:extLst>
            </p:cNvPr>
            <p:cNvPicPr>
              <a:picLocks noChangeAspect="1"/>
            </p:cNvPicPr>
            <p:nvPr/>
          </p:nvPicPr>
          <p:blipFill rotWithShape="1">
            <a:blip r:embed="rId6">
              <a:clrChange>
                <a:clrFrom>
                  <a:srgbClr val="FFFFFF"/>
                </a:clrFrom>
                <a:clrTo>
                  <a:srgbClr val="FFFFFF">
                    <a:alpha val="0"/>
                  </a:srgbClr>
                </a:clrTo>
              </a:clrChange>
            </a:blip>
            <a:srcRect l="33281" t="17591"/>
            <a:stretch/>
          </p:blipFill>
          <p:spPr>
            <a:xfrm>
              <a:off x="8180063" y="2486149"/>
              <a:ext cx="1073952" cy="787497"/>
            </a:xfrm>
            <a:prstGeom prst="rect">
              <a:avLst/>
            </a:prstGeom>
          </p:spPr>
        </p:pic>
        <p:sp>
          <p:nvSpPr>
            <p:cNvPr id="15" name="Rectangle 14">
              <a:extLst>
                <a:ext uri="{FF2B5EF4-FFF2-40B4-BE49-F238E27FC236}">
                  <a16:creationId xmlns:a16="http://schemas.microsoft.com/office/drawing/2014/main" id="{7806150D-7CDA-35B3-8D01-6D18775351CD}"/>
                </a:ext>
              </a:extLst>
            </p:cNvPr>
            <p:cNvSpPr/>
            <p:nvPr/>
          </p:nvSpPr>
          <p:spPr>
            <a:xfrm>
              <a:off x="8053768" y="2543636"/>
              <a:ext cx="740039" cy="18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6F5EF3D-0E32-7CE5-3B28-BE059F27B234}"/>
                </a:ext>
              </a:extLst>
            </p:cNvPr>
            <p:cNvSpPr/>
            <p:nvPr/>
          </p:nvSpPr>
          <p:spPr>
            <a:xfrm rot="5400000">
              <a:off x="7759633" y="2780672"/>
              <a:ext cx="740039" cy="18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 Placeholder 2">
            <a:extLst>
              <a:ext uri="{FF2B5EF4-FFF2-40B4-BE49-F238E27FC236}">
                <a16:creationId xmlns:a16="http://schemas.microsoft.com/office/drawing/2014/main" id="{50B7F808-B230-0BD8-569C-35B4ABEBB666}"/>
              </a:ext>
            </a:extLst>
          </p:cNvPr>
          <p:cNvSpPr txBox="1">
            <a:spLocks/>
          </p:cNvSpPr>
          <p:nvPr/>
        </p:nvSpPr>
        <p:spPr>
          <a:xfrm>
            <a:off x="8791738" y="1979756"/>
            <a:ext cx="964148" cy="363120"/>
          </a:xfrm>
          <a:prstGeom prst="rect">
            <a:avLst/>
          </a:prstGeom>
        </p:spPr>
        <p:txBody>
          <a:bodyPr vert="horz" lIns="91440" tIns="45720" rIns="91440" bIns="45720" rtlCol="0" anchor="t">
            <a:normAutofit/>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RFQ</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30" name="Text Placeholder 2">
            <a:extLst>
              <a:ext uri="{FF2B5EF4-FFF2-40B4-BE49-F238E27FC236}">
                <a16:creationId xmlns:a16="http://schemas.microsoft.com/office/drawing/2014/main" id="{D53910D9-48BA-8458-9A6A-B8EAE6C126CB}"/>
              </a:ext>
            </a:extLst>
          </p:cNvPr>
          <p:cNvSpPr txBox="1">
            <a:spLocks/>
          </p:cNvSpPr>
          <p:nvPr/>
        </p:nvSpPr>
        <p:spPr>
          <a:xfrm>
            <a:off x="9053701" y="2777424"/>
            <a:ext cx="576126" cy="363120"/>
          </a:xfrm>
          <a:prstGeom prst="rect">
            <a:avLst/>
          </a:prstGeom>
        </p:spPr>
        <p:txBody>
          <a:bodyPr vert="horz" lIns="91440" tIns="45720" rIns="91440" bIns="45720" rtlCol="0" anchor="t">
            <a:normAutofit/>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35" name="Text Placeholder 2">
            <a:extLst>
              <a:ext uri="{FF2B5EF4-FFF2-40B4-BE49-F238E27FC236}">
                <a16:creationId xmlns:a16="http://schemas.microsoft.com/office/drawing/2014/main" id="{1245801A-C90C-8905-A697-17A50FB789C3}"/>
              </a:ext>
            </a:extLst>
          </p:cNvPr>
          <p:cNvSpPr txBox="1">
            <a:spLocks/>
          </p:cNvSpPr>
          <p:nvPr/>
        </p:nvSpPr>
        <p:spPr>
          <a:xfrm>
            <a:off x="8578516" y="3091081"/>
            <a:ext cx="2958512" cy="351271"/>
          </a:xfrm>
          <a:prstGeom prst="rect">
            <a:avLst/>
          </a:prstGeom>
        </p:spPr>
        <p:txBody>
          <a:bodyPr vert="horz" lIns="91440" tIns="45720" rIns="91440" bIns="45720" rtlCol="0" anchor="t">
            <a:normAutofit/>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i-buy and supplier</a:t>
            </a:r>
          </a:p>
        </p:txBody>
      </p:sp>
      <p:grpSp>
        <p:nvGrpSpPr>
          <p:cNvPr id="37" name="Group 36">
            <a:extLst>
              <a:ext uri="{FF2B5EF4-FFF2-40B4-BE49-F238E27FC236}">
                <a16:creationId xmlns:a16="http://schemas.microsoft.com/office/drawing/2014/main" id="{4C305D81-45DD-F10F-3C67-C86C7F522A89}"/>
              </a:ext>
            </a:extLst>
          </p:cNvPr>
          <p:cNvGrpSpPr/>
          <p:nvPr/>
        </p:nvGrpSpPr>
        <p:grpSpPr>
          <a:xfrm>
            <a:off x="9633343" y="1576033"/>
            <a:ext cx="2596717" cy="1590546"/>
            <a:chOff x="8048224" y="1611983"/>
            <a:chExt cx="2990563" cy="1960776"/>
          </a:xfrm>
        </p:grpSpPr>
        <p:pic>
          <p:nvPicPr>
            <p:cNvPr id="38" name="Picture 37" descr="A computer with a blank screen&#10;&#10;Description automatically generated with medium confidence">
              <a:extLst>
                <a:ext uri="{FF2B5EF4-FFF2-40B4-BE49-F238E27FC236}">
                  <a16:creationId xmlns:a16="http://schemas.microsoft.com/office/drawing/2014/main" id="{982EC2C3-9A41-AC6E-4241-FEB3606A2473}"/>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3545" t="15809" r="14309" b="13264"/>
            <a:stretch/>
          </p:blipFill>
          <p:spPr>
            <a:xfrm>
              <a:off x="8048224" y="1611983"/>
              <a:ext cx="2990563" cy="1960776"/>
            </a:xfrm>
            <a:prstGeom prst="rect">
              <a:avLst/>
            </a:prstGeom>
          </p:spPr>
        </p:pic>
        <p:pic>
          <p:nvPicPr>
            <p:cNvPr id="39" name="Picture 38" descr="A screenshot of a computer&#10;&#10;Description automatically generated with medium confidence">
              <a:extLst>
                <a:ext uri="{FF2B5EF4-FFF2-40B4-BE49-F238E27FC236}">
                  <a16:creationId xmlns:a16="http://schemas.microsoft.com/office/drawing/2014/main" id="{FBF55142-1610-0195-98AF-95C60F94108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4739" y="1826718"/>
              <a:ext cx="1948717" cy="1110828"/>
            </a:xfrm>
            <a:prstGeom prst="rect">
              <a:avLst/>
            </a:prstGeom>
          </p:spPr>
        </p:pic>
      </p:grpSp>
      <p:grpSp>
        <p:nvGrpSpPr>
          <p:cNvPr id="40" name="Group 39">
            <a:extLst>
              <a:ext uri="{FF2B5EF4-FFF2-40B4-BE49-F238E27FC236}">
                <a16:creationId xmlns:a16="http://schemas.microsoft.com/office/drawing/2014/main" id="{3BC08CB0-D436-1B8A-9350-1B450A9EA5AB}"/>
              </a:ext>
            </a:extLst>
          </p:cNvPr>
          <p:cNvGrpSpPr/>
          <p:nvPr/>
        </p:nvGrpSpPr>
        <p:grpSpPr>
          <a:xfrm rot="16200000">
            <a:off x="9044199" y="3663747"/>
            <a:ext cx="655738" cy="683291"/>
            <a:chOff x="8037042" y="2486149"/>
            <a:chExt cx="1216973" cy="787497"/>
          </a:xfrm>
        </p:grpSpPr>
        <p:pic>
          <p:nvPicPr>
            <p:cNvPr id="41" name="Picture 40">
              <a:extLst>
                <a:ext uri="{FF2B5EF4-FFF2-40B4-BE49-F238E27FC236}">
                  <a16:creationId xmlns:a16="http://schemas.microsoft.com/office/drawing/2014/main" id="{9779E0DD-2771-1DB9-CA34-8ADCD8FD7682}"/>
                </a:ext>
              </a:extLst>
            </p:cNvPr>
            <p:cNvPicPr>
              <a:picLocks noChangeAspect="1"/>
            </p:cNvPicPr>
            <p:nvPr/>
          </p:nvPicPr>
          <p:blipFill rotWithShape="1">
            <a:blip r:embed="rId6">
              <a:clrChange>
                <a:clrFrom>
                  <a:srgbClr val="FFFFFF"/>
                </a:clrFrom>
                <a:clrTo>
                  <a:srgbClr val="FFFFFF">
                    <a:alpha val="0"/>
                  </a:srgbClr>
                </a:clrTo>
              </a:clrChange>
            </a:blip>
            <a:srcRect l="33281" t="17591"/>
            <a:stretch/>
          </p:blipFill>
          <p:spPr>
            <a:xfrm>
              <a:off x="8180063" y="2486149"/>
              <a:ext cx="1073952" cy="787497"/>
            </a:xfrm>
            <a:prstGeom prst="rect">
              <a:avLst/>
            </a:prstGeom>
          </p:spPr>
        </p:pic>
        <p:sp>
          <p:nvSpPr>
            <p:cNvPr id="42" name="Rectangle 41">
              <a:extLst>
                <a:ext uri="{FF2B5EF4-FFF2-40B4-BE49-F238E27FC236}">
                  <a16:creationId xmlns:a16="http://schemas.microsoft.com/office/drawing/2014/main" id="{B94393A9-846C-235F-45D7-BC4523E47CE5}"/>
                </a:ext>
              </a:extLst>
            </p:cNvPr>
            <p:cNvSpPr/>
            <p:nvPr/>
          </p:nvSpPr>
          <p:spPr>
            <a:xfrm>
              <a:off x="8053768" y="2543636"/>
              <a:ext cx="740039" cy="18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8AA02F7-8D45-D9CD-477E-FEED3CEC358A}"/>
                </a:ext>
              </a:extLst>
            </p:cNvPr>
            <p:cNvSpPr/>
            <p:nvPr/>
          </p:nvSpPr>
          <p:spPr>
            <a:xfrm rot="5400000">
              <a:off x="7759633" y="2780672"/>
              <a:ext cx="740039" cy="18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1979D886-214C-252E-0EB4-A721152C3B83}"/>
              </a:ext>
            </a:extLst>
          </p:cNvPr>
          <p:cNvGrpSpPr/>
          <p:nvPr/>
        </p:nvGrpSpPr>
        <p:grpSpPr>
          <a:xfrm rot="16200000">
            <a:off x="4157628" y="3663747"/>
            <a:ext cx="655738" cy="683291"/>
            <a:chOff x="8037042" y="2486149"/>
            <a:chExt cx="1216973" cy="787497"/>
          </a:xfrm>
        </p:grpSpPr>
        <p:pic>
          <p:nvPicPr>
            <p:cNvPr id="46" name="Picture 45">
              <a:extLst>
                <a:ext uri="{FF2B5EF4-FFF2-40B4-BE49-F238E27FC236}">
                  <a16:creationId xmlns:a16="http://schemas.microsoft.com/office/drawing/2014/main" id="{C242DED4-CE34-6B49-62FF-2F6AE1EA2E8D}"/>
                </a:ext>
              </a:extLst>
            </p:cNvPr>
            <p:cNvPicPr>
              <a:picLocks noChangeAspect="1"/>
            </p:cNvPicPr>
            <p:nvPr/>
          </p:nvPicPr>
          <p:blipFill rotWithShape="1">
            <a:blip r:embed="rId6">
              <a:clrChange>
                <a:clrFrom>
                  <a:srgbClr val="FFFFFF"/>
                </a:clrFrom>
                <a:clrTo>
                  <a:srgbClr val="FFFFFF">
                    <a:alpha val="0"/>
                  </a:srgbClr>
                </a:clrTo>
              </a:clrChange>
            </a:blip>
            <a:srcRect l="33281" t="17591"/>
            <a:stretch/>
          </p:blipFill>
          <p:spPr>
            <a:xfrm>
              <a:off x="8180063" y="2486149"/>
              <a:ext cx="1073952" cy="787497"/>
            </a:xfrm>
            <a:prstGeom prst="rect">
              <a:avLst/>
            </a:prstGeom>
          </p:spPr>
        </p:pic>
        <p:sp>
          <p:nvSpPr>
            <p:cNvPr id="47" name="Rectangle 46">
              <a:extLst>
                <a:ext uri="{FF2B5EF4-FFF2-40B4-BE49-F238E27FC236}">
                  <a16:creationId xmlns:a16="http://schemas.microsoft.com/office/drawing/2014/main" id="{5405F1E7-E246-2C55-977F-1297A5F4780F}"/>
                </a:ext>
              </a:extLst>
            </p:cNvPr>
            <p:cNvSpPr/>
            <p:nvPr/>
          </p:nvSpPr>
          <p:spPr>
            <a:xfrm>
              <a:off x="8053768" y="2543636"/>
              <a:ext cx="740039" cy="18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413D5A11-FCF8-D934-05C6-B4BEF012F5B1}"/>
                </a:ext>
              </a:extLst>
            </p:cNvPr>
            <p:cNvSpPr/>
            <p:nvPr/>
          </p:nvSpPr>
          <p:spPr>
            <a:xfrm rot="5400000">
              <a:off x="7759633" y="2780672"/>
              <a:ext cx="740039" cy="185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 Placeholder 2">
            <a:extLst>
              <a:ext uri="{FF2B5EF4-FFF2-40B4-BE49-F238E27FC236}">
                <a16:creationId xmlns:a16="http://schemas.microsoft.com/office/drawing/2014/main" id="{2972A222-29BE-F388-85BA-BDF469820508}"/>
              </a:ext>
            </a:extLst>
          </p:cNvPr>
          <p:cNvSpPr txBox="1">
            <a:spLocks/>
          </p:cNvSpPr>
          <p:nvPr/>
        </p:nvSpPr>
        <p:spPr>
          <a:xfrm>
            <a:off x="6976662" y="4236436"/>
            <a:ext cx="4960633" cy="558107"/>
          </a:xfrm>
          <a:prstGeom prst="rect">
            <a:avLst/>
          </a:prstGeom>
        </p:spPr>
        <p:txBody>
          <a:bodyPr vert="horz" lIns="91440" tIns="45720" rIns="91440" bIns="45720" rtlCol="0" anchor="t">
            <a:normAutofit/>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uses i-buy to search, RFQ, send PO through i-buy to supplier designated contact</a:t>
            </a:r>
          </a:p>
        </p:txBody>
      </p:sp>
      <p:sp>
        <p:nvSpPr>
          <p:cNvPr id="26" name="Text Placeholder 2">
            <a:extLst>
              <a:ext uri="{FF2B5EF4-FFF2-40B4-BE49-F238E27FC236}">
                <a16:creationId xmlns:a16="http://schemas.microsoft.com/office/drawing/2014/main" id="{C0B80D4E-6063-A8AB-7BCD-2342A8740EAF}"/>
              </a:ext>
            </a:extLst>
          </p:cNvPr>
          <p:cNvSpPr txBox="1">
            <a:spLocks/>
          </p:cNvSpPr>
          <p:nvPr/>
        </p:nvSpPr>
        <p:spPr>
          <a:xfrm>
            <a:off x="1147262" y="4236436"/>
            <a:ext cx="576126" cy="363120"/>
          </a:xfrm>
          <a:prstGeom prst="rect">
            <a:avLst/>
          </a:prstGeom>
        </p:spPr>
        <p:txBody>
          <a:bodyPr vert="horz" lIns="91440" tIns="45720" rIns="91440" bIns="45720" rtlCol="0" anchor="b">
            <a:normAutofit fontScale="25000" lnSpcReduction="20000"/>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4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PO</a:t>
            </a:r>
          </a:p>
        </p:txBody>
      </p:sp>
      <p:sp>
        <p:nvSpPr>
          <p:cNvPr id="27" name="Text Placeholder 2">
            <a:extLst>
              <a:ext uri="{FF2B5EF4-FFF2-40B4-BE49-F238E27FC236}">
                <a16:creationId xmlns:a16="http://schemas.microsoft.com/office/drawing/2014/main" id="{FCD10723-C6E4-9D06-1393-3D40C5E12D65}"/>
              </a:ext>
            </a:extLst>
          </p:cNvPr>
          <p:cNvSpPr txBox="1">
            <a:spLocks/>
          </p:cNvSpPr>
          <p:nvPr/>
        </p:nvSpPr>
        <p:spPr>
          <a:xfrm>
            <a:off x="3239141" y="4236436"/>
            <a:ext cx="3219525" cy="307697"/>
          </a:xfrm>
          <a:prstGeom prst="rect">
            <a:avLst/>
          </a:prstGeom>
        </p:spPr>
        <p:txBody>
          <a:bodyPr vert="horz" lIns="91440" tIns="45720" rIns="91440" bIns="45720" rtlCol="0" anchor="t">
            <a:normAutofit fontScale="92500" lnSpcReduction="10000"/>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tabLst/>
              <a:defRPr sz="2400" kern="1200">
                <a:solidFill>
                  <a:schemeClr val="bg2">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bg2">
                    <a:lumMod val="50000"/>
                  </a:schemeClr>
                </a:solidFill>
                <a:latin typeface="Century Gothic" panose="020B0502020202020204" pitchFamily="34" charset="0"/>
                <a:ea typeface="+mn-ea"/>
                <a:cs typeface="+mn-cs"/>
              </a:defRPr>
            </a:lvl3pPr>
            <a:lvl4pPr marL="1600200" indent="-228600" algn="ctr" defTabSz="914400" rtl="0" eaLnBrk="1" latinLnBrk="0" hangingPunct="1">
              <a:lnSpc>
                <a:spcPct val="90000"/>
              </a:lnSpc>
              <a:spcBef>
                <a:spcPts val="500"/>
              </a:spcBef>
              <a:buFont typeface="Wingdings" panose="05000000000000000000" pitchFamily="2" charset="2"/>
              <a:buChar char="§"/>
              <a:defRPr sz="1800" kern="1200">
                <a:solidFill>
                  <a:schemeClr val="bg2">
                    <a:lumMod val="50000"/>
                  </a:schemeClr>
                </a:solidFill>
                <a:latin typeface="Century Gothic" panose="020B0502020202020204" pitchFamily="34" charset="0"/>
                <a:ea typeface="+mn-ea"/>
                <a:cs typeface="+mn-cs"/>
              </a:defRPr>
            </a:lvl4pPr>
            <a:lvl5pPr marL="2057400" indent="-228600" algn="ctr" defTabSz="914400" rtl="0" eaLnBrk="1" latinLnBrk="0" hangingPunct="1">
              <a:lnSpc>
                <a:spcPct val="90000"/>
              </a:lnSpc>
              <a:spcBef>
                <a:spcPts val="500"/>
              </a:spcBef>
              <a:buClr>
                <a:schemeClr val="bg2">
                  <a:lumMod val="50000"/>
                </a:schemeClr>
              </a:buClr>
              <a:buFont typeface="Century Gothic" panose="020B0502020202020204" pitchFamily="34" charset="0"/>
              <a:buChar char="–"/>
              <a:defRPr sz="1800" kern="1200">
                <a:solidFill>
                  <a:schemeClr val="bg2">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shopping cart transaction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pic>
        <p:nvPicPr>
          <p:cNvPr id="9" name="Picture 8" descr="Icon&#10;&#10;Description automatically generated">
            <a:extLst>
              <a:ext uri="{FF2B5EF4-FFF2-40B4-BE49-F238E27FC236}">
                <a16:creationId xmlns:a16="http://schemas.microsoft.com/office/drawing/2014/main" id="{5C03BD21-F66F-8A11-631B-AD12C7561F0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4080" t="16320" r="22792" b="15586"/>
          <a:stretch/>
        </p:blipFill>
        <p:spPr>
          <a:xfrm>
            <a:off x="849343" y="1450872"/>
            <a:ext cx="1349467" cy="1729605"/>
          </a:xfrm>
          <a:prstGeom prst="rect">
            <a:avLst/>
          </a:prstGeom>
        </p:spPr>
      </p:pic>
      <p:pic>
        <p:nvPicPr>
          <p:cNvPr id="44" name="Picture 43" descr="Icon&#10;&#10;Description automatically generated">
            <a:extLst>
              <a:ext uri="{FF2B5EF4-FFF2-40B4-BE49-F238E27FC236}">
                <a16:creationId xmlns:a16="http://schemas.microsoft.com/office/drawing/2014/main" id="{9F48B164-FCD0-67BB-78A4-23592B8F360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4080" t="16320" r="22792" b="15586"/>
          <a:stretch/>
        </p:blipFill>
        <p:spPr>
          <a:xfrm>
            <a:off x="6772107" y="1311328"/>
            <a:ext cx="1609662" cy="2063096"/>
          </a:xfrm>
          <a:prstGeom prst="rect">
            <a:avLst/>
          </a:prstGeom>
        </p:spPr>
      </p:pic>
    </p:spTree>
    <p:extLst>
      <p:ext uri="{BB962C8B-B14F-4D97-AF65-F5344CB8AC3E}">
        <p14:creationId xmlns:p14="http://schemas.microsoft.com/office/powerpoint/2010/main" val="163922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8ABF698-7E5B-0BEF-3CCD-38D84A542C8A}"/>
              </a:ext>
            </a:extLst>
          </p:cNvPr>
          <p:cNvSpPr/>
          <p:nvPr/>
        </p:nvSpPr>
        <p:spPr>
          <a:xfrm>
            <a:off x="-17418" y="0"/>
            <a:ext cx="5826186" cy="6365727"/>
          </a:xfrm>
          <a:prstGeom prst="rect">
            <a:avLst/>
          </a:prstGeom>
          <a:solidFill>
            <a:srgbClr val="9ECE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A969EF06-01DE-7551-8FA5-790E93B139B0}"/>
              </a:ext>
            </a:extLst>
          </p:cNvPr>
          <p:cNvPicPr>
            <a:picLocks noChangeAspect="1"/>
          </p:cNvPicPr>
          <p:nvPr/>
        </p:nvPicPr>
        <p:blipFill rotWithShape="1">
          <a:blip r:embed="rId3"/>
          <a:srcRect l="10211" t="12355" r="40990" b="10277"/>
          <a:stretch/>
        </p:blipFill>
        <p:spPr>
          <a:xfrm>
            <a:off x="-16448" y="2061566"/>
            <a:ext cx="5826186" cy="4250173"/>
          </a:xfrm>
          <a:prstGeom prst="rect">
            <a:avLst/>
          </a:prstGeom>
        </p:spPr>
      </p:pic>
      <p:sp>
        <p:nvSpPr>
          <p:cNvPr id="11" name="Text Placeholder 2">
            <a:extLst>
              <a:ext uri="{FF2B5EF4-FFF2-40B4-BE49-F238E27FC236}">
                <a16:creationId xmlns:a16="http://schemas.microsoft.com/office/drawing/2014/main" id="{9B71469D-66D8-E2EF-1CFB-98129D255BB0}"/>
              </a:ext>
            </a:extLst>
          </p:cNvPr>
          <p:cNvSpPr>
            <a:spLocks noGrp="1"/>
          </p:cNvSpPr>
          <p:nvPr>
            <p:ph idx="1"/>
          </p:nvPr>
        </p:nvSpPr>
        <p:spPr/>
        <p:txBody>
          <a:bodyPr>
            <a:normAutofit lnSpcReduction="10000"/>
          </a:bodyPr>
          <a:lstStyle/>
          <a:p>
            <a:pPr marL="0" indent="0">
              <a:spcBef>
                <a:spcPts val="2400"/>
              </a:spcBef>
              <a:buNone/>
            </a:pPr>
            <a:r>
              <a:rPr lang="en-US" dirty="0"/>
              <a:t>6 key benefits</a:t>
            </a:r>
          </a:p>
          <a:p>
            <a:pPr marL="514350" indent="-514350">
              <a:spcBef>
                <a:spcPts val="2400"/>
              </a:spcBef>
              <a:buFont typeface="+mj-lt"/>
              <a:buAutoNum type="arabicPeriod"/>
            </a:pPr>
            <a:r>
              <a:rPr lang="en-US" dirty="0"/>
              <a:t>streamlined request for quotes</a:t>
            </a:r>
          </a:p>
          <a:p>
            <a:pPr marL="514350" indent="-514350">
              <a:spcBef>
                <a:spcPts val="2400"/>
              </a:spcBef>
              <a:buFont typeface="+mj-lt"/>
              <a:buAutoNum type="arabicPeriod"/>
            </a:pPr>
            <a:r>
              <a:rPr lang="en-US" dirty="0"/>
              <a:t>pay by POs, credit cards, or P-cards</a:t>
            </a:r>
          </a:p>
          <a:p>
            <a:pPr marL="514350" indent="-514350">
              <a:spcBef>
                <a:spcPts val="2400"/>
              </a:spcBef>
              <a:buFont typeface="+mj-lt"/>
              <a:buAutoNum type="arabicPeriod"/>
            </a:pPr>
            <a:r>
              <a:rPr lang="en-US" dirty="0"/>
              <a:t>single-cart checkout-even with multiple suppliers on different POs</a:t>
            </a:r>
          </a:p>
          <a:p>
            <a:pPr marL="514350" indent="-514350">
              <a:spcBef>
                <a:spcPts val="2400"/>
              </a:spcBef>
              <a:buFont typeface="+mj-lt"/>
              <a:buAutoNum type="arabicPeriod"/>
            </a:pPr>
            <a:r>
              <a:rPr lang="en-US" dirty="0"/>
              <a:t>administrative controls</a:t>
            </a:r>
          </a:p>
          <a:p>
            <a:pPr marL="514350" indent="-514350">
              <a:spcBef>
                <a:spcPts val="2400"/>
              </a:spcBef>
              <a:buFont typeface="+mj-lt"/>
              <a:buAutoNum type="arabicPeriod"/>
            </a:pPr>
            <a:r>
              <a:rPr lang="en-US" dirty="0"/>
              <a:t>search for diverse suppliers</a:t>
            </a:r>
          </a:p>
          <a:p>
            <a:pPr marL="514350" indent="-514350">
              <a:spcBef>
                <a:spcPts val="2400"/>
              </a:spcBef>
              <a:buFont typeface="+mj-lt"/>
              <a:buAutoNum type="arabicPeriod"/>
            </a:pPr>
            <a:r>
              <a:rPr lang="en-US" dirty="0"/>
              <a:t>product comparisons</a:t>
            </a:r>
          </a:p>
        </p:txBody>
      </p:sp>
      <p:sp>
        <p:nvSpPr>
          <p:cNvPr id="10" name="Text Placeholder 9">
            <a:extLst>
              <a:ext uri="{FF2B5EF4-FFF2-40B4-BE49-F238E27FC236}">
                <a16:creationId xmlns:a16="http://schemas.microsoft.com/office/drawing/2014/main" id="{F30F4AA6-218C-123E-A62D-C7499E72D9DA}"/>
              </a:ext>
            </a:extLst>
          </p:cNvPr>
          <p:cNvSpPr>
            <a:spLocks noGrp="1"/>
          </p:cNvSpPr>
          <p:nvPr>
            <p:ph type="body" sz="quarter" idx="15"/>
          </p:nvPr>
        </p:nvSpPr>
        <p:spPr>
          <a:xfrm>
            <a:off x="1257715" y="1713365"/>
            <a:ext cx="3275920" cy="899153"/>
          </a:xfrm>
        </p:spPr>
        <p:txBody>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i-buy market</a:t>
            </a:r>
          </a:p>
        </p:txBody>
      </p:sp>
    </p:spTree>
    <p:extLst>
      <p:ext uri="{BB962C8B-B14F-4D97-AF65-F5344CB8AC3E}">
        <p14:creationId xmlns:p14="http://schemas.microsoft.com/office/powerpoint/2010/main" val="3206369020"/>
      </p:ext>
    </p:extLst>
  </p:cSld>
  <p:clrMapOvr>
    <a:masterClrMapping/>
  </p:clrMapOvr>
</p:sld>
</file>

<file path=ppt/theme/theme1.xml><?xml version="1.0" encoding="utf-8"?>
<a:theme xmlns:a="http://schemas.openxmlformats.org/drawingml/2006/main" name="BRAND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TEMPLATE" id="{C25870C8-4888-4D13-9E83-FC738E5086C4}" vid="{4B92C3E1-8CCA-4037-9C3E-D058B23317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TEMPLATE" id="{C25870C8-4888-4D13-9E83-FC738E5086C4}" vid="{4B92C3E1-8CCA-4037-9C3E-D058B23317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F868AAB1038445ACAEBBF4026C9315" ma:contentTypeVersion="14" ma:contentTypeDescription="Create a new document." ma:contentTypeScope="" ma:versionID="e72520a2649da4b84f777adde0080be4">
  <xsd:schema xmlns:xsd="http://www.w3.org/2001/XMLSchema" xmlns:xs="http://www.w3.org/2001/XMLSchema" xmlns:p="http://schemas.microsoft.com/office/2006/metadata/properties" xmlns:ns3="50c37a72-7847-4eeb-96f6-e8e69b71a6bf" xmlns:ns4="b1408d9c-23dd-4d6b-aa80-3dabd408802d" targetNamespace="http://schemas.microsoft.com/office/2006/metadata/properties" ma:root="true" ma:fieldsID="f817f578a379f4778afd1631c09b5fab" ns3:_="" ns4:_="">
    <xsd:import namespace="50c37a72-7847-4eeb-96f6-e8e69b71a6bf"/>
    <xsd:import namespace="b1408d9c-23dd-4d6b-aa80-3dabd408802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37a72-7847-4eeb-96f6-e8e69b71a6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408d9c-23dd-4d6b-aa80-3dabd408802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91F68B-471B-40E7-BE74-1858CF3D58F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1408d9c-23dd-4d6b-aa80-3dabd408802d"/>
    <ds:schemaRef ds:uri="50c37a72-7847-4eeb-96f6-e8e69b71a6bf"/>
    <ds:schemaRef ds:uri="http://www.w3.org/XML/1998/namespace"/>
    <ds:schemaRef ds:uri="http://purl.org/dc/dcmitype/"/>
  </ds:schemaRefs>
</ds:datastoreItem>
</file>

<file path=customXml/itemProps2.xml><?xml version="1.0" encoding="utf-8"?>
<ds:datastoreItem xmlns:ds="http://schemas.openxmlformats.org/officeDocument/2006/customXml" ds:itemID="{7F948E3C-15AF-4DA3-A5A8-1888D40E05FE}">
  <ds:schemaRefs>
    <ds:schemaRef ds:uri="http://schemas.microsoft.com/sharepoint/v3/contenttype/forms"/>
  </ds:schemaRefs>
</ds:datastoreItem>
</file>

<file path=customXml/itemProps3.xml><?xml version="1.0" encoding="utf-8"?>
<ds:datastoreItem xmlns:ds="http://schemas.openxmlformats.org/officeDocument/2006/customXml" ds:itemID="{12E02F61-D4E9-452A-8852-3C09D192B8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37a72-7847-4eeb-96f6-e8e69b71a6bf"/>
    <ds:schemaRef ds:uri="b1408d9c-23dd-4d6b-aa80-3dabd40880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13765</TotalTime>
  <Words>2463</Words>
  <Application>Microsoft Office PowerPoint</Application>
  <PresentationFormat>Widescreen</PresentationFormat>
  <Paragraphs>296</Paragraphs>
  <Slides>28</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Century Gothic</vt:lpstr>
      <vt:lpstr>Courier New</vt:lpstr>
      <vt:lpstr>Wingdings</vt:lpstr>
      <vt:lpstr>BRAND TEMPLATE</vt:lpstr>
      <vt:lpstr>Office Theme</vt:lpstr>
      <vt:lpstr>NAEP – New England</vt:lpstr>
      <vt:lpstr>PowerPoint Presentation</vt:lpstr>
      <vt:lpstr>about MHEC</vt:lpstr>
      <vt:lpstr>the value of using a GPO</vt:lpstr>
      <vt:lpstr> who uses MHEC contracts</vt:lpstr>
      <vt:lpstr> why members should use MHEC contracts</vt:lpstr>
      <vt:lpstr>how to purchase products</vt:lpstr>
      <vt:lpstr>3 paths to purchase</vt:lpstr>
      <vt:lpstr>PowerPoint Presentation</vt:lpstr>
      <vt:lpstr>PowerPoint Presentation</vt:lpstr>
      <vt:lpstr>PowerPoint Presentation</vt:lpstr>
      <vt:lpstr>i-buy training opportunities </vt:lpstr>
      <vt:lpstr>PowerPoint Presentation</vt:lpstr>
      <vt:lpstr>PowerPoint Presentation</vt:lpstr>
      <vt:lpstr>contract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Depot rebate program via G19 entire in-store and online catalog offered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Garabedian</dc:creator>
  <cp:lastModifiedBy>Mader, Jesse</cp:lastModifiedBy>
  <cp:revision>594</cp:revision>
  <cp:lastPrinted>2021-05-25T13:24:06Z</cp:lastPrinted>
  <dcterms:created xsi:type="dcterms:W3CDTF">2019-04-22T14:59:06Z</dcterms:created>
  <dcterms:modified xsi:type="dcterms:W3CDTF">2022-10-31T16:32:36Z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0x010100F3F868AAB1038445ACAEBBF4026C9315</vt:lpwstr>
  </property>
</Properties>
</file>