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29"/>
  </p:notesMasterIdLst>
  <p:sldIdLst>
    <p:sldId id="292" r:id="rId2"/>
    <p:sldId id="257" r:id="rId3"/>
    <p:sldId id="274" r:id="rId4"/>
    <p:sldId id="275" r:id="rId5"/>
    <p:sldId id="273" r:id="rId6"/>
    <p:sldId id="276" r:id="rId7"/>
    <p:sldId id="277" r:id="rId8"/>
    <p:sldId id="258" r:id="rId9"/>
    <p:sldId id="280" r:id="rId10"/>
    <p:sldId id="259" r:id="rId11"/>
    <p:sldId id="281" r:id="rId12"/>
    <p:sldId id="260" r:id="rId13"/>
    <p:sldId id="282" r:id="rId14"/>
    <p:sldId id="261" r:id="rId15"/>
    <p:sldId id="283" r:id="rId16"/>
    <p:sldId id="262" r:id="rId17"/>
    <p:sldId id="284" r:id="rId18"/>
    <p:sldId id="263" r:id="rId19"/>
    <p:sldId id="285" r:id="rId20"/>
    <p:sldId id="264" r:id="rId21"/>
    <p:sldId id="286" r:id="rId22"/>
    <p:sldId id="278" r:id="rId23"/>
    <p:sldId id="287" r:id="rId24"/>
    <p:sldId id="279" r:id="rId25"/>
    <p:sldId id="288" r:id="rId26"/>
    <p:sldId id="290" r:id="rId27"/>
    <p:sldId id="29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8" d="100"/>
          <a:sy n="108"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7B032F-DA39-4AD0-B69A-9F4D378C3107}" type="datetimeFigureOut">
              <a:rPr lang="en-US" smtClean="0"/>
              <a:t>10/28/2022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1C6D21-0BE9-4A25-837C-E5882FE158DB}" type="slidenum">
              <a:rPr lang="en-US" smtClean="0"/>
              <a:t>‹#›</a:t>
            </a:fld>
            <a:endParaRPr lang="en-US"/>
          </a:p>
        </p:txBody>
      </p:sp>
    </p:spTree>
    <p:extLst>
      <p:ext uri="{BB962C8B-B14F-4D97-AF65-F5344CB8AC3E}">
        <p14:creationId xmlns:p14="http://schemas.microsoft.com/office/powerpoint/2010/main" val="3812395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fld id="{5A380CA1-E32F-B542-BFEA-AC4F032291F9}" type="slidenum">
              <a:rPr lang="en-US" smtClean="0"/>
              <a:t>‹#›</a:t>
            </a:fld>
            <a:endParaRPr lang="en-US"/>
          </a:p>
        </p:txBody>
      </p:sp>
    </p:spTree>
    <p:extLst>
      <p:ext uri="{BB962C8B-B14F-4D97-AF65-F5344CB8AC3E}">
        <p14:creationId xmlns:p14="http://schemas.microsoft.com/office/powerpoint/2010/main" val="175839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5A380CA1-E32F-B542-BFEA-AC4F032291F9}" type="slidenum">
              <a:rPr lang="en-US" smtClean="0"/>
              <a:t>‹#›</a:t>
            </a:fld>
            <a:endParaRPr lang="en-US"/>
          </a:p>
        </p:txBody>
      </p:sp>
    </p:spTree>
    <p:extLst>
      <p:ext uri="{BB962C8B-B14F-4D97-AF65-F5344CB8AC3E}">
        <p14:creationId xmlns:p14="http://schemas.microsoft.com/office/powerpoint/2010/main" val="2177520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5468" y="76200"/>
            <a:ext cx="2950633"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7218" y="76200"/>
            <a:ext cx="8655049"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5A380CA1-E32F-B542-BFEA-AC4F032291F9}" type="slidenum">
              <a:rPr lang="en-US" smtClean="0"/>
              <a:t>‹#›</a:t>
            </a:fld>
            <a:endParaRPr lang="en-US"/>
          </a:p>
        </p:txBody>
      </p:sp>
    </p:spTree>
    <p:extLst>
      <p:ext uri="{BB962C8B-B14F-4D97-AF65-F5344CB8AC3E}">
        <p14:creationId xmlns:p14="http://schemas.microsoft.com/office/powerpoint/2010/main" val="4178935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521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FAD6F1-531C-604D-B1DC-DD36EFF9AFDD}"/>
              </a:ext>
            </a:extLst>
          </p:cNvPr>
          <p:cNvSpPr>
            <a:spLocks noGrp="1"/>
          </p:cNvSpPr>
          <p:nvPr>
            <p:ph idx="1"/>
          </p:nvPr>
        </p:nvSpPr>
        <p:spPr>
          <a:xfrm>
            <a:off x="508431" y="1825625"/>
            <a:ext cx="9411984"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66992BC-1BF4-3146-A1CA-7FD7C3A6C77B}"/>
              </a:ext>
            </a:extLst>
          </p:cNvPr>
          <p:cNvSpPr>
            <a:spLocks noGrp="1"/>
          </p:cNvSpPr>
          <p:nvPr>
            <p:ph type="dt" sz="half" idx="10"/>
          </p:nvPr>
        </p:nvSpPr>
        <p:spPr>
          <a:xfrm>
            <a:off x="838200" y="6356350"/>
            <a:ext cx="2743200" cy="365125"/>
          </a:xfrm>
          <a:prstGeom prst="rect">
            <a:avLst/>
          </a:prstGeom>
        </p:spPr>
        <p:txBody>
          <a:bodyPr/>
          <a:lstStyle/>
          <a:p>
            <a:fld id="{0AAF3F93-AA1C-014F-9D4A-3A3549F987DE}" type="datetimeFigureOut">
              <a:rPr lang="en-US" smtClean="0"/>
              <a:t>10/28/2022</a:t>
            </a:fld>
            <a:endParaRPr lang="en-US"/>
          </a:p>
        </p:txBody>
      </p:sp>
      <p:sp>
        <p:nvSpPr>
          <p:cNvPr id="5" name="Footer Placeholder 4">
            <a:extLst>
              <a:ext uri="{FF2B5EF4-FFF2-40B4-BE49-F238E27FC236}">
                <a16:creationId xmlns:a16="http://schemas.microsoft.com/office/drawing/2014/main" id="{06548D2D-2CA4-6646-B847-26D13517E83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8601E33-0173-A141-B06A-0DD533DAFA7D}"/>
              </a:ext>
            </a:extLst>
          </p:cNvPr>
          <p:cNvSpPr>
            <a:spLocks noGrp="1"/>
          </p:cNvSpPr>
          <p:nvPr>
            <p:ph type="sldNum" sz="quarter" idx="12"/>
          </p:nvPr>
        </p:nvSpPr>
        <p:spPr/>
        <p:txBody>
          <a:bodyPr/>
          <a:lstStyle/>
          <a:p>
            <a:fld id="{5A380CA1-E32F-B542-BFEA-AC4F032291F9}" type="slidenum">
              <a:rPr lang="en-US" smtClean="0"/>
              <a:t>‹#›</a:t>
            </a:fld>
            <a:endParaRPr lang="en-US"/>
          </a:p>
        </p:txBody>
      </p:sp>
      <p:sp>
        <p:nvSpPr>
          <p:cNvPr id="7" name="Title 1">
            <a:extLst>
              <a:ext uri="{FF2B5EF4-FFF2-40B4-BE49-F238E27FC236}">
                <a16:creationId xmlns:a16="http://schemas.microsoft.com/office/drawing/2014/main" id="{664CB4DC-22DB-134D-9735-28232D1AEA8E}"/>
              </a:ext>
            </a:extLst>
          </p:cNvPr>
          <p:cNvSpPr>
            <a:spLocks noGrp="1"/>
          </p:cNvSpPr>
          <p:nvPr>
            <p:ph type="title"/>
          </p:nvPr>
        </p:nvSpPr>
        <p:spPr>
          <a:xfrm>
            <a:off x="508432" y="410966"/>
            <a:ext cx="9411984" cy="1279722"/>
          </a:xfrm>
        </p:spPr>
        <p:txBody>
          <a:bodyPr/>
          <a:lstStyle>
            <a:lvl1pPr>
              <a:defRPr cap="all" baseline="0"/>
            </a:lvl1pPr>
          </a:lstStyle>
          <a:p>
            <a:r>
              <a:rPr lang="en-US" dirty="0"/>
              <a:t>Click to edit Master title style</a:t>
            </a:r>
          </a:p>
        </p:txBody>
      </p:sp>
    </p:spTree>
    <p:extLst>
      <p:ext uri="{BB962C8B-B14F-4D97-AF65-F5344CB8AC3E}">
        <p14:creationId xmlns:p14="http://schemas.microsoft.com/office/powerpoint/2010/main" val="2052872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089E1-BC79-2A44-87EA-AA096ACCB35B}"/>
              </a:ext>
            </a:extLst>
          </p:cNvPr>
          <p:cNvSpPr>
            <a:spLocks noGrp="1"/>
          </p:cNvSpPr>
          <p:nvPr>
            <p:ph sz="half" idx="1"/>
          </p:nvPr>
        </p:nvSpPr>
        <p:spPr>
          <a:xfrm>
            <a:off x="504504" y="1825625"/>
            <a:ext cx="4158112"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B7C18B1-A3DD-1449-92A4-1068603662B5}"/>
              </a:ext>
            </a:extLst>
          </p:cNvPr>
          <p:cNvSpPr>
            <a:spLocks noGrp="1"/>
          </p:cNvSpPr>
          <p:nvPr>
            <p:ph sz="half" idx="2"/>
          </p:nvPr>
        </p:nvSpPr>
        <p:spPr>
          <a:xfrm>
            <a:off x="5210369" y="1825625"/>
            <a:ext cx="41581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16AE18-EF19-FA45-BC63-41E895F5F32B}"/>
              </a:ext>
            </a:extLst>
          </p:cNvPr>
          <p:cNvSpPr>
            <a:spLocks noGrp="1"/>
          </p:cNvSpPr>
          <p:nvPr>
            <p:ph type="dt" sz="half" idx="10"/>
          </p:nvPr>
        </p:nvSpPr>
        <p:spPr>
          <a:xfrm>
            <a:off x="838200" y="6356350"/>
            <a:ext cx="2743200" cy="365125"/>
          </a:xfrm>
          <a:prstGeom prst="rect">
            <a:avLst/>
          </a:prstGeom>
        </p:spPr>
        <p:txBody>
          <a:bodyPr/>
          <a:lstStyle/>
          <a:p>
            <a:fld id="{0AAF3F93-AA1C-014F-9D4A-3A3549F987DE}" type="datetimeFigureOut">
              <a:rPr lang="en-US" smtClean="0"/>
              <a:t>10/28/2022</a:t>
            </a:fld>
            <a:endParaRPr lang="en-US"/>
          </a:p>
        </p:txBody>
      </p:sp>
      <p:sp>
        <p:nvSpPr>
          <p:cNvPr id="6" name="Footer Placeholder 5">
            <a:extLst>
              <a:ext uri="{FF2B5EF4-FFF2-40B4-BE49-F238E27FC236}">
                <a16:creationId xmlns:a16="http://schemas.microsoft.com/office/drawing/2014/main" id="{61C41B5C-B0AA-B74B-8AEB-DD1B9D9EDC4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6B011B4-1EEF-0A4D-940B-E03DE3E30507}"/>
              </a:ext>
            </a:extLst>
          </p:cNvPr>
          <p:cNvSpPr>
            <a:spLocks noGrp="1"/>
          </p:cNvSpPr>
          <p:nvPr>
            <p:ph type="sldNum" sz="quarter" idx="12"/>
          </p:nvPr>
        </p:nvSpPr>
        <p:spPr/>
        <p:txBody>
          <a:bodyPr/>
          <a:lstStyle/>
          <a:p>
            <a:fld id="{5A380CA1-E32F-B542-BFEA-AC4F032291F9}" type="slidenum">
              <a:rPr lang="en-US" smtClean="0"/>
              <a:t>‹#›</a:t>
            </a:fld>
            <a:endParaRPr lang="en-US"/>
          </a:p>
        </p:txBody>
      </p:sp>
      <p:sp>
        <p:nvSpPr>
          <p:cNvPr id="9" name="Title 1">
            <a:extLst>
              <a:ext uri="{FF2B5EF4-FFF2-40B4-BE49-F238E27FC236}">
                <a16:creationId xmlns:a16="http://schemas.microsoft.com/office/drawing/2014/main" id="{B0BE6770-788D-8043-B95A-9AEC155E6CA2}"/>
              </a:ext>
            </a:extLst>
          </p:cNvPr>
          <p:cNvSpPr>
            <a:spLocks noGrp="1"/>
          </p:cNvSpPr>
          <p:nvPr>
            <p:ph type="title"/>
          </p:nvPr>
        </p:nvSpPr>
        <p:spPr>
          <a:xfrm>
            <a:off x="508432" y="410966"/>
            <a:ext cx="9411984" cy="1279722"/>
          </a:xfrm>
        </p:spPr>
        <p:txBody>
          <a:bodyPr/>
          <a:lstStyle>
            <a:lvl1pPr>
              <a:defRPr cap="all" baseline="0"/>
            </a:lvl1pPr>
          </a:lstStyle>
          <a:p>
            <a:r>
              <a:rPr lang="en-US" dirty="0"/>
              <a:t>Click to edit Master title style</a:t>
            </a:r>
          </a:p>
        </p:txBody>
      </p:sp>
    </p:spTree>
    <p:extLst>
      <p:ext uri="{BB962C8B-B14F-4D97-AF65-F5344CB8AC3E}">
        <p14:creationId xmlns:p14="http://schemas.microsoft.com/office/powerpoint/2010/main" val="480466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8E03F73-1E05-E94A-A2C8-464FFCD82ABD}"/>
              </a:ext>
            </a:extLst>
          </p:cNvPr>
          <p:cNvSpPr>
            <a:spLocks noGrp="1"/>
          </p:cNvSpPr>
          <p:nvPr>
            <p:ph type="body" idx="1"/>
          </p:nvPr>
        </p:nvSpPr>
        <p:spPr>
          <a:xfrm>
            <a:off x="514104" y="1703269"/>
            <a:ext cx="4179049" cy="80180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5250E47B-D572-6144-98B9-BEE2FD17F9DD}"/>
              </a:ext>
            </a:extLst>
          </p:cNvPr>
          <p:cNvSpPr>
            <a:spLocks noGrp="1"/>
          </p:cNvSpPr>
          <p:nvPr>
            <p:ph sz="half" idx="2"/>
          </p:nvPr>
        </p:nvSpPr>
        <p:spPr>
          <a:xfrm>
            <a:off x="514104" y="2603937"/>
            <a:ext cx="4179049" cy="3585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F3D12C-078E-D243-B584-5DEA865AD411}"/>
              </a:ext>
            </a:extLst>
          </p:cNvPr>
          <p:cNvSpPr>
            <a:spLocks noGrp="1"/>
          </p:cNvSpPr>
          <p:nvPr>
            <p:ph type="body" sz="quarter" idx="3"/>
          </p:nvPr>
        </p:nvSpPr>
        <p:spPr>
          <a:xfrm>
            <a:off x="5127661" y="1703269"/>
            <a:ext cx="4199630" cy="80180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5E4E19A9-9EE4-9443-8BD8-F62C9D0C4797}"/>
              </a:ext>
            </a:extLst>
          </p:cNvPr>
          <p:cNvSpPr>
            <a:spLocks noGrp="1"/>
          </p:cNvSpPr>
          <p:nvPr>
            <p:ph sz="quarter" idx="4"/>
          </p:nvPr>
        </p:nvSpPr>
        <p:spPr>
          <a:xfrm>
            <a:off x="5127661" y="2603937"/>
            <a:ext cx="4199630" cy="3585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787120-BCEF-6646-9AD3-86992BA7E93A}"/>
              </a:ext>
            </a:extLst>
          </p:cNvPr>
          <p:cNvSpPr>
            <a:spLocks noGrp="1"/>
          </p:cNvSpPr>
          <p:nvPr>
            <p:ph type="dt" sz="half" idx="10"/>
          </p:nvPr>
        </p:nvSpPr>
        <p:spPr>
          <a:xfrm>
            <a:off x="838200" y="6356350"/>
            <a:ext cx="2743200" cy="365125"/>
          </a:xfrm>
          <a:prstGeom prst="rect">
            <a:avLst/>
          </a:prstGeom>
        </p:spPr>
        <p:txBody>
          <a:bodyPr/>
          <a:lstStyle/>
          <a:p>
            <a:fld id="{0AAF3F93-AA1C-014F-9D4A-3A3549F987DE}" type="datetimeFigureOut">
              <a:rPr lang="en-US" smtClean="0"/>
              <a:t>10/28/2022</a:t>
            </a:fld>
            <a:endParaRPr lang="en-US"/>
          </a:p>
        </p:txBody>
      </p:sp>
      <p:sp>
        <p:nvSpPr>
          <p:cNvPr id="8" name="Footer Placeholder 7">
            <a:extLst>
              <a:ext uri="{FF2B5EF4-FFF2-40B4-BE49-F238E27FC236}">
                <a16:creationId xmlns:a16="http://schemas.microsoft.com/office/drawing/2014/main" id="{098E9690-E686-AE43-8CB7-475EF8E61F6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5ECF659-3ED7-8543-981A-CB8AA40E58EE}"/>
              </a:ext>
            </a:extLst>
          </p:cNvPr>
          <p:cNvSpPr>
            <a:spLocks noGrp="1"/>
          </p:cNvSpPr>
          <p:nvPr>
            <p:ph type="sldNum" sz="quarter" idx="12"/>
          </p:nvPr>
        </p:nvSpPr>
        <p:spPr/>
        <p:txBody>
          <a:bodyPr/>
          <a:lstStyle/>
          <a:p>
            <a:fld id="{5A380CA1-E32F-B542-BFEA-AC4F032291F9}" type="slidenum">
              <a:rPr lang="en-US" smtClean="0"/>
              <a:t>‹#›</a:t>
            </a:fld>
            <a:endParaRPr lang="en-US"/>
          </a:p>
        </p:txBody>
      </p:sp>
      <p:sp>
        <p:nvSpPr>
          <p:cNvPr id="11" name="Title 1">
            <a:extLst>
              <a:ext uri="{FF2B5EF4-FFF2-40B4-BE49-F238E27FC236}">
                <a16:creationId xmlns:a16="http://schemas.microsoft.com/office/drawing/2014/main" id="{47A1E71A-8CEA-9047-A45E-8AA5072B7CA2}"/>
              </a:ext>
            </a:extLst>
          </p:cNvPr>
          <p:cNvSpPr>
            <a:spLocks noGrp="1"/>
          </p:cNvSpPr>
          <p:nvPr>
            <p:ph type="title"/>
          </p:nvPr>
        </p:nvSpPr>
        <p:spPr>
          <a:xfrm>
            <a:off x="508432" y="410966"/>
            <a:ext cx="9411984" cy="1279722"/>
          </a:xfrm>
        </p:spPr>
        <p:txBody>
          <a:bodyPr/>
          <a:lstStyle/>
          <a:p>
            <a:r>
              <a:rPr lang="en-US"/>
              <a:t>Click to edit Master title style</a:t>
            </a:r>
          </a:p>
        </p:txBody>
      </p:sp>
    </p:spTree>
    <p:extLst>
      <p:ext uri="{BB962C8B-B14F-4D97-AF65-F5344CB8AC3E}">
        <p14:creationId xmlns:p14="http://schemas.microsoft.com/office/powerpoint/2010/main" val="446502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53CF403-EBDC-554A-8260-DD6BC3B8EF1B}"/>
              </a:ext>
            </a:extLst>
          </p:cNvPr>
          <p:cNvSpPr>
            <a:spLocks noGrp="1"/>
          </p:cNvSpPr>
          <p:nvPr>
            <p:ph type="dt" sz="half" idx="10"/>
          </p:nvPr>
        </p:nvSpPr>
        <p:spPr>
          <a:xfrm>
            <a:off x="838200" y="6356350"/>
            <a:ext cx="2743200" cy="365125"/>
          </a:xfrm>
          <a:prstGeom prst="rect">
            <a:avLst/>
          </a:prstGeom>
        </p:spPr>
        <p:txBody>
          <a:bodyPr/>
          <a:lstStyle/>
          <a:p>
            <a:fld id="{0AAF3F93-AA1C-014F-9D4A-3A3549F987DE}" type="datetimeFigureOut">
              <a:rPr lang="en-US" smtClean="0"/>
              <a:t>10/28/2022</a:t>
            </a:fld>
            <a:endParaRPr lang="en-US"/>
          </a:p>
        </p:txBody>
      </p:sp>
      <p:sp>
        <p:nvSpPr>
          <p:cNvPr id="4" name="Footer Placeholder 3">
            <a:extLst>
              <a:ext uri="{FF2B5EF4-FFF2-40B4-BE49-F238E27FC236}">
                <a16:creationId xmlns:a16="http://schemas.microsoft.com/office/drawing/2014/main" id="{3E440A0F-4696-8642-8774-07666637E041}"/>
              </a:ext>
            </a:extLst>
          </p:cNvPr>
          <p:cNvSpPr>
            <a:spLocks noGrp="1"/>
          </p:cNvSpPr>
          <p:nvPr>
            <p:ph type="ftr" sz="quarter" idx="11"/>
          </p:nvPr>
        </p:nvSpPr>
        <p:spPr>
          <a:xfrm>
            <a:off x="4038600" y="6356349"/>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6524E066-7363-0C4E-A876-6C9A2AC0D260}"/>
              </a:ext>
            </a:extLst>
          </p:cNvPr>
          <p:cNvSpPr>
            <a:spLocks noGrp="1"/>
          </p:cNvSpPr>
          <p:nvPr>
            <p:ph type="sldNum" sz="quarter" idx="12"/>
          </p:nvPr>
        </p:nvSpPr>
        <p:spPr/>
        <p:txBody>
          <a:bodyPr/>
          <a:lstStyle/>
          <a:p>
            <a:fld id="{5A380CA1-E32F-B542-BFEA-AC4F032291F9}" type="slidenum">
              <a:rPr lang="en-US" smtClean="0"/>
              <a:t>‹#›</a:t>
            </a:fld>
            <a:endParaRPr lang="en-US"/>
          </a:p>
        </p:txBody>
      </p:sp>
      <p:sp>
        <p:nvSpPr>
          <p:cNvPr id="7" name="Title 1">
            <a:extLst>
              <a:ext uri="{FF2B5EF4-FFF2-40B4-BE49-F238E27FC236}">
                <a16:creationId xmlns:a16="http://schemas.microsoft.com/office/drawing/2014/main" id="{3C293F87-A0A7-2B49-B176-1F81CA2FA0E8}"/>
              </a:ext>
            </a:extLst>
          </p:cNvPr>
          <p:cNvSpPr>
            <a:spLocks noGrp="1"/>
          </p:cNvSpPr>
          <p:nvPr>
            <p:ph type="title"/>
          </p:nvPr>
        </p:nvSpPr>
        <p:spPr>
          <a:xfrm>
            <a:off x="508432" y="410966"/>
            <a:ext cx="9411984" cy="1279722"/>
          </a:xfrm>
        </p:spPr>
        <p:txBody>
          <a:bodyPr/>
          <a:lstStyle>
            <a:lvl1pPr>
              <a:defRPr cap="all" baseline="0"/>
            </a:lvl1pPr>
          </a:lstStyle>
          <a:p>
            <a:r>
              <a:rPr lang="en-US" dirty="0"/>
              <a:t>Click to edit Master title style</a:t>
            </a:r>
          </a:p>
        </p:txBody>
      </p:sp>
    </p:spTree>
    <p:extLst>
      <p:ext uri="{BB962C8B-B14F-4D97-AF65-F5344CB8AC3E}">
        <p14:creationId xmlns:p14="http://schemas.microsoft.com/office/powerpoint/2010/main" val="2307686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FB2F2-DA71-2747-9B06-270FA24B5B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560DF4-A40E-0343-99B7-1089793E5B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703402-653C-8B49-81E1-4CBE088D2F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C878B2-DC90-6545-AE56-D05133AE9B15}"/>
              </a:ext>
            </a:extLst>
          </p:cNvPr>
          <p:cNvSpPr>
            <a:spLocks noGrp="1"/>
          </p:cNvSpPr>
          <p:nvPr>
            <p:ph type="dt" sz="half" idx="10"/>
          </p:nvPr>
        </p:nvSpPr>
        <p:spPr>
          <a:xfrm>
            <a:off x="838200" y="6356350"/>
            <a:ext cx="2743200" cy="365125"/>
          </a:xfrm>
          <a:prstGeom prst="rect">
            <a:avLst/>
          </a:prstGeom>
        </p:spPr>
        <p:txBody>
          <a:bodyPr/>
          <a:lstStyle/>
          <a:p>
            <a:fld id="{87C3283C-A432-D94E-9D4A-FCAE92D87806}" type="datetimeFigureOut">
              <a:rPr lang="en-US" smtClean="0"/>
              <a:t>10/28/2022</a:t>
            </a:fld>
            <a:endParaRPr lang="en-US"/>
          </a:p>
        </p:txBody>
      </p:sp>
      <p:sp>
        <p:nvSpPr>
          <p:cNvPr id="6" name="Footer Placeholder 5">
            <a:extLst>
              <a:ext uri="{FF2B5EF4-FFF2-40B4-BE49-F238E27FC236}">
                <a16:creationId xmlns:a16="http://schemas.microsoft.com/office/drawing/2014/main" id="{DD960F4E-EFAE-B64D-B39B-70CC386E08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B8E2598-9DF8-A94B-BFC7-9FBD67A6B6EA}"/>
              </a:ext>
            </a:extLst>
          </p:cNvPr>
          <p:cNvSpPr>
            <a:spLocks noGrp="1"/>
          </p:cNvSpPr>
          <p:nvPr>
            <p:ph type="sldNum" sz="quarter" idx="12"/>
          </p:nvPr>
        </p:nvSpPr>
        <p:spPr/>
        <p:txBody>
          <a:bodyPr/>
          <a:lstStyle/>
          <a:p>
            <a:fld id="{F6FE094D-34AD-334A-BD45-E7AB611D9470}" type="slidenum">
              <a:rPr lang="en-US" smtClean="0"/>
              <a:t>‹#›</a:t>
            </a:fld>
            <a:endParaRPr lang="en-US"/>
          </a:p>
        </p:txBody>
      </p:sp>
    </p:spTree>
    <p:extLst>
      <p:ext uri="{BB962C8B-B14F-4D97-AF65-F5344CB8AC3E}">
        <p14:creationId xmlns:p14="http://schemas.microsoft.com/office/powerpoint/2010/main" val="3895954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5A380CA1-E32F-B542-BFEA-AC4F032291F9}" type="slidenum">
              <a:rPr lang="en-US" smtClean="0"/>
              <a:t>‹#›</a:t>
            </a:fld>
            <a:endParaRPr lang="en-US"/>
          </a:p>
        </p:txBody>
      </p:sp>
    </p:spTree>
    <p:extLst>
      <p:ext uri="{BB962C8B-B14F-4D97-AF65-F5344CB8AC3E}">
        <p14:creationId xmlns:p14="http://schemas.microsoft.com/office/powerpoint/2010/main" val="392414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5A380CA1-E32F-B542-BFEA-AC4F032291F9}" type="slidenum">
              <a:rPr lang="en-US" smtClean="0"/>
              <a:t>‹#›</a:t>
            </a:fld>
            <a:endParaRPr lang="en-US"/>
          </a:p>
        </p:txBody>
      </p:sp>
    </p:spTree>
    <p:extLst>
      <p:ext uri="{BB962C8B-B14F-4D97-AF65-F5344CB8AC3E}">
        <p14:creationId xmlns:p14="http://schemas.microsoft.com/office/powerpoint/2010/main" val="622682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7218" y="990600"/>
            <a:ext cx="5801783"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1" y="990600"/>
            <a:ext cx="5803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fld id="{5A380CA1-E32F-B542-BFEA-AC4F032291F9}" type="slidenum">
              <a:rPr lang="en-US" smtClean="0"/>
              <a:t>‹#›</a:t>
            </a:fld>
            <a:endParaRPr lang="en-US"/>
          </a:p>
        </p:txBody>
      </p:sp>
    </p:spTree>
    <p:extLst>
      <p:ext uri="{BB962C8B-B14F-4D97-AF65-F5344CB8AC3E}">
        <p14:creationId xmlns:p14="http://schemas.microsoft.com/office/powerpoint/2010/main" val="3280841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fld id="{5A380CA1-E32F-B542-BFEA-AC4F032291F9}" type="slidenum">
              <a:rPr lang="en-US" smtClean="0"/>
              <a:t>‹#›</a:t>
            </a:fld>
            <a:endParaRPr lang="en-US"/>
          </a:p>
        </p:txBody>
      </p:sp>
    </p:spTree>
    <p:extLst>
      <p:ext uri="{BB962C8B-B14F-4D97-AF65-F5344CB8AC3E}">
        <p14:creationId xmlns:p14="http://schemas.microsoft.com/office/powerpoint/2010/main" val="819072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fld id="{5A380CA1-E32F-B542-BFEA-AC4F032291F9}" type="slidenum">
              <a:rPr lang="en-US" smtClean="0"/>
              <a:t>‹#›</a:t>
            </a:fld>
            <a:endParaRPr lang="en-US"/>
          </a:p>
        </p:txBody>
      </p:sp>
    </p:spTree>
    <p:extLst>
      <p:ext uri="{BB962C8B-B14F-4D97-AF65-F5344CB8AC3E}">
        <p14:creationId xmlns:p14="http://schemas.microsoft.com/office/powerpoint/2010/main" val="1995119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5A380CA1-E32F-B542-BFEA-AC4F032291F9}" type="slidenum">
              <a:rPr lang="en-US" smtClean="0"/>
              <a:t>‹#›</a:t>
            </a:fld>
            <a:endParaRPr lang="en-US"/>
          </a:p>
        </p:txBody>
      </p:sp>
    </p:spTree>
    <p:extLst>
      <p:ext uri="{BB962C8B-B14F-4D97-AF65-F5344CB8AC3E}">
        <p14:creationId xmlns:p14="http://schemas.microsoft.com/office/powerpoint/2010/main" val="2457842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5A380CA1-E32F-B542-BFEA-AC4F032291F9}" type="slidenum">
              <a:rPr lang="en-US" smtClean="0"/>
              <a:t>‹#›</a:t>
            </a:fld>
            <a:endParaRPr lang="en-US"/>
          </a:p>
        </p:txBody>
      </p:sp>
    </p:spTree>
    <p:extLst>
      <p:ext uri="{BB962C8B-B14F-4D97-AF65-F5344CB8AC3E}">
        <p14:creationId xmlns:p14="http://schemas.microsoft.com/office/powerpoint/2010/main" val="982459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5A380CA1-E32F-B542-BFEA-AC4F032291F9}" type="slidenum">
              <a:rPr lang="en-US" smtClean="0"/>
              <a:t>‹#›</a:t>
            </a:fld>
            <a:endParaRPr lang="en-US"/>
          </a:p>
        </p:txBody>
      </p:sp>
    </p:spTree>
    <p:extLst>
      <p:ext uri="{BB962C8B-B14F-4D97-AF65-F5344CB8AC3E}">
        <p14:creationId xmlns:p14="http://schemas.microsoft.com/office/powerpoint/2010/main" val="72954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3567" y="76200"/>
            <a:ext cx="10363200" cy="685800"/>
          </a:xfrm>
          <a:prstGeom prst="rect">
            <a:avLst/>
          </a:prstGeom>
          <a:noFill/>
          <a:ln w="9525">
            <a:noFill/>
            <a:miter lim="800000"/>
            <a:headEnd/>
            <a:tailEnd/>
          </a:ln>
          <a:effectLst>
            <a:outerShdw dist="12700" dir="2700000" algn="ctr" rotWithShape="0">
              <a:srgbClr val="808080">
                <a:alpha val="25000"/>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7217" y="990600"/>
            <a:ext cx="11808883"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171451" y="6400800"/>
            <a:ext cx="2540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effectLst/>
                <a:latin typeface="Georgia" charset="0"/>
              </a:defRPr>
            </a:lvl1pPr>
          </a:lstStyle>
          <a:p>
            <a:fld id="{5A380CA1-E32F-B542-BFEA-AC4F032291F9}" type="slidenum">
              <a:rPr lang="en-US" smtClean="0"/>
              <a:t>‹#›</a:t>
            </a:fld>
            <a:endParaRPr lang="en-US"/>
          </a:p>
        </p:txBody>
      </p:sp>
    </p:spTree>
    <p:extLst>
      <p:ext uri="{BB962C8B-B14F-4D97-AF65-F5344CB8AC3E}">
        <p14:creationId xmlns:p14="http://schemas.microsoft.com/office/powerpoint/2010/main" val="82530735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662" r:id="rId12"/>
    <p:sldLayoutId id="2147483665" r:id="rId13"/>
    <p:sldLayoutId id="2147483666" r:id="rId14"/>
    <p:sldLayoutId id="2147483667" r:id="rId15"/>
    <p:sldLayoutId id="2147483668" r:id="rId16"/>
    <p:sldLayoutId id="2147483685" r:id="rId17"/>
  </p:sldLayoutIdLst>
  <p:txStyles>
    <p:titleStyle>
      <a:lvl1pPr algn="l" rtl="0" eaLnBrk="1" fontAlgn="base" hangingPunct="1">
        <a:spcBef>
          <a:spcPct val="0"/>
        </a:spcBef>
        <a:spcAft>
          <a:spcPct val="0"/>
        </a:spcAft>
        <a:defRPr sz="3000">
          <a:solidFill>
            <a:srgbClr val="F3F3F3"/>
          </a:solidFill>
          <a:latin typeface="+mj-lt"/>
          <a:ea typeface="+mj-ea"/>
          <a:cs typeface="+mj-cs"/>
        </a:defRPr>
      </a:lvl1pPr>
      <a:lvl2pPr algn="l" rtl="0" eaLnBrk="1" fontAlgn="base" hangingPunct="1">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2pPr>
      <a:lvl3pPr algn="l" rtl="0" eaLnBrk="1" fontAlgn="base" hangingPunct="1">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3pPr>
      <a:lvl4pPr algn="l" rtl="0" eaLnBrk="1" fontAlgn="base" hangingPunct="1">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4pPr>
      <a:lvl5pPr algn="l" rtl="0" eaLnBrk="1" fontAlgn="base" hangingPunct="1">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5pPr>
      <a:lvl6pPr marL="457200" algn="l" rtl="0" eaLnBrk="1" fontAlgn="base" hangingPunct="1">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eaLnBrk="1" fontAlgn="base" hangingPunct="1">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eaLnBrk="1" fontAlgn="base" hangingPunct="1">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eaLnBrk="1" fontAlgn="base" hangingPunct="1">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1" fontAlgn="base" hangingPunct="1">
        <a:spcBef>
          <a:spcPct val="20000"/>
        </a:spcBef>
        <a:spcAft>
          <a:spcPct val="0"/>
        </a:spcAft>
        <a:buClr>
          <a:srgbClr val="6E7BBD"/>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j-lt"/>
          <a:ea typeface="+mn-ea"/>
        </a:defRPr>
      </a:lvl3pPr>
      <a:lvl4pPr marL="1600200" indent="-228600" algn="l" rtl="0" eaLnBrk="1" fontAlgn="base" hangingPunct="1">
        <a:spcBef>
          <a:spcPct val="20000"/>
        </a:spcBef>
        <a:spcAft>
          <a:spcPct val="0"/>
        </a:spcAft>
        <a:buChar char="–"/>
        <a:defRPr sz="2000">
          <a:solidFill>
            <a:schemeClr val="tx1"/>
          </a:solidFill>
          <a:latin typeface="+mj-lt"/>
          <a:ea typeface="+mn-ea"/>
        </a:defRPr>
      </a:lvl4pPr>
      <a:lvl5pPr marL="2057400" indent="-228600" algn="l" rtl="0" eaLnBrk="1" fontAlgn="base" hangingPunct="1">
        <a:spcBef>
          <a:spcPct val="20000"/>
        </a:spcBef>
        <a:spcAft>
          <a:spcPct val="0"/>
        </a:spcAft>
        <a:buChar char="»"/>
        <a:defRPr sz="2000">
          <a:solidFill>
            <a:schemeClr val="tx1"/>
          </a:solidFill>
          <a:latin typeface="+mj-lt"/>
          <a:ea typeface="+mn-ea"/>
        </a:defRPr>
      </a:lvl5pPr>
      <a:lvl6pPr marL="2514600" indent="-228600" algn="l" rtl="0" eaLnBrk="1" fontAlgn="base" hangingPunct="1">
        <a:spcBef>
          <a:spcPct val="20000"/>
        </a:spcBef>
        <a:spcAft>
          <a:spcPct val="0"/>
        </a:spcAft>
        <a:buChar char="»"/>
        <a:defRPr>
          <a:solidFill>
            <a:srgbClr val="686868"/>
          </a:solidFill>
          <a:latin typeface="+mj-lt"/>
          <a:ea typeface="+mn-ea"/>
        </a:defRPr>
      </a:lvl6pPr>
      <a:lvl7pPr marL="2971800" indent="-228600" algn="l" rtl="0" eaLnBrk="1" fontAlgn="base" hangingPunct="1">
        <a:spcBef>
          <a:spcPct val="20000"/>
        </a:spcBef>
        <a:spcAft>
          <a:spcPct val="0"/>
        </a:spcAft>
        <a:buChar char="»"/>
        <a:defRPr>
          <a:solidFill>
            <a:srgbClr val="686868"/>
          </a:solidFill>
          <a:latin typeface="+mj-lt"/>
          <a:ea typeface="+mn-ea"/>
        </a:defRPr>
      </a:lvl7pPr>
      <a:lvl8pPr marL="3429000" indent="-228600" algn="l" rtl="0" eaLnBrk="1" fontAlgn="base" hangingPunct="1">
        <a:spcBef>
          <a:spcPct val="20000"/>
        </a:spcBef>
        <a:spcAft>
          <a:spcPct val="0"/>
        </a:spcAft>
        <a:buChar char="»"/>
        <a:defRPr>
          <a:solidFill>
            <a:srgbClr val="686868"/>
          </a:solidFill>
          <a:latin typeface="+mj-lt"/>
          <a:ea typeface="+mn-ea"/>
        </a:defRPr>
      </a:lvl8pPr>
      <a:lvl9pPr marL="3886200" indent="-228600" algn="l" rtl="0" eaLnBrk="1" fontAlgn="base" hangingPunct="1">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FFC1F-B70B-3A6F-8CB6-924E512E1B54}"/>
              </a:ext>
            </a:extLst>
          </p:cNvPr>
          <p:cNvSpPr>
            <a:spLocks noGrp="1"/>
          </p:cNvSpPr>
          <p:nvPr>
            <p:ph type="ctrTitle"/>
          </p:nvPr>
        </p:nvSpPr>
        <p:spPr/>
        <p:txBody>
          <a:bodyPr/>
          <a:lstStyle/>
          <a:p>
            <a:r>
              <a:rPr lang="en-US" dirty="0">
                <a:solidFill>
                  <a:schemeClr val="tx1"/>
                </a:solidFill>
              </a:rPr>
              <a:t>Addressing Operational Pain Points through Contracting Terms</a:t>
            </a:r>
          </a:p>
        </p:txBody>
      </p:sp>
      <p:sp>
        <p:nvSpPr>
          <p:cNvPr id="3" name="Subtitle 2">
            <a:extLst>
              <a:ext uri="{FF2B5EF4-FFF2-40B4-BE49-F238E27FC236}">
                <a16:creationId xmlns:a16="http://schemas.microsoft.com/office/drawing/2014/main" id="{B4F21C24-8FB5-8918-3EC0-6F77AD9612F3}"/>
              </a:ext>
            </a:extLst>
          </p:cNvPr>
          <p:cNvSpPr>
            <a:spLocks noGrp="1"/>
          </p:cNvSpPr>
          <p:nvPr>
            <p:ph type="subTitle" idx="1"/>
          </p:nvPr>
        </p:nvSpPr>
        <p:spPr/>
        <p:txBody>
          <a:bodyPr/>
          <a:lstStyle/>
          <a:p>
            <a:r>
              <a:rPr lang="en-US" dirty="0"/>
              <a:t>Chris Mihok</a:t>
            </a:r>
          </a:p>
          <a:p>
            <a:r>
              <a:rPr lang="en-US" dirty="0"/>
              <a:t>Senior Category Sourcing Manager</a:t>
            </a:r>
          </a:p>
          <a:p>
            <a:r>
              <a:rPr lang="en-US" dirty="0"/>
              <a:t>Yale University</a:t>
            </a:r>
          </a:p>
        </p:txBody>
      </p:sp>
    </p:spTree>
    <p:extLst>
      <p:ext uri="{BB962C8B-B14F-4D97-AF65-F5344CB8AC3E}">
        <p14:creationId xmlns:p14="http://schemas.microsoft.com/office/powerpoint/2010/main" val="2665459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C08EF-4C9D-4FE4-982D-6B6BB5DD9C99}"/>
              </a:ext>
            </a:extLst>
          </p:cNvPr>
          <p:cNvSpPr>
            <a:spLocks noGrp="1"/>
          </p:cNvSpPr>
          <p:nvPr>
            <p:ph type="title"/>
          </p:nvPr>
        </p:nvSpPr>
        <p:spPr/>
        <p:txBody>
          <a:bodyPr/>
          <a:lstStyle/>
          <a:p>
            <a:r>
              <a:rPr lang="en-US" dirty="0"/>
              <a:t>Annual Increases</a:t>
            </a:r>
          </a:p>
        </p:txBody>
      </p:sp>
      <p:sp>
        <p:nvSpPr>
          <p:cNvPr id="3" name="Content Placeholder 2">
            <a:extLst>
              <a:ext uri="{FF2B5EF4-FFF2-40B4-BE49-F238E27FC236}">
                <a16:creationId xmlns:a16="http://schemas.microsoft.com/office/drawing/2014/main" id="{464F6AFB-2212-42CF-976B-B4AA6FA3EE43}"/>
              </a:ext>
            </a:extLst>
          </p:cNvPr>
          <p:cNvSpPr>
            <a:spLocks noGrp="1"/>
          </p:cNvSpPr>
          <p:nvPr>
            <p:ph idx="1"/>
          </p:nvPr>
        </p:nvSpPr>
        <p:spPr/>
        <p:txBody>
          <a:bodyPr>
            <a:normAutofit/>
          </a:bodyPr>
          <a:lstStyle/>
          <a:p>
            <a:r>
              <a:rPr lang="en-US" dirty="0"/>
              <a:t>The hourly rates will remain in effect for a period of </a:t>
            </a:r>
            <a:r>
              <a:rPr lang="en-US" b="1" dirty="0"/>
              <a:t>one year </a:t>
            </a:r>
            <a:r>
              <a:rPr lang="en-US" dirty="0"/>
              <a:t>and thereafter shall be renegotiated annually. …If Client does not agree to accept such increase in rates, Client may </a:t>
            </a:r>
            <a:r>
              <a:rPr lang="en-US" b="1" dirty="0"/>
              <a:t>terminate </a:t>
            </a:r>
            <a:r>
              <a:rPr lang="en-US" dirty="0"/>
              <a:t>the Agreement</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0A209BF2-7E75-47E7-9C3A-639BAE4C8BDF}"/>
              </a:ext>
            </a:extLst>
          </p:cNvPr>
          <p:cNvSpPr>
            <a:spLocks noGrp="1"/>
          </p:cNvSpPr>
          <p:nvPr>
            <p:ph type="sldNum" sz="quarter" idx="10"/>
          </p:nvPr>
        </p:nvSpPr>
        <p:spPr/>
        <p:txBody>
          <a:bodyPr/>
          <a:lstStyle/>
          <a:p>
            <a:fld id="{76855C78-0214-4669-B1ED-89114D47616A}" type="slidenum">
              <a:rPr lang="en-US" smtClean="0"/>
              <a:t>10</a:t>
            </a:fld>
            <a:endParaRPr lang="en-US"/>
          </a:p>
        </p:txBody>
      </p:sp>
    </p:spTree>
    <p:extLst>
      <p:ext uri="{BB962C8B-B14F-4D97-AF65-F5344CB8AC3E}">
        <p14:creationId xmlns:p14="http://schemas.microsoft.com/office/powerpoint/2010/main" val="3329229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C08EF-4C9D-4FE4-982D-6B6BB5DD9C99}"/>
              </a:ext>
            </a:extLst>
          </p:cNvPr>
          <p:cNvSpPr>
            <a:spLocks noGrp="1"/>
          </p:cNvSpPr>
          <p:nvPr>
            <p:ph type="title"/>
          </p:nvPr>
        </p:nvSpPr>
        <p:spPr/>
        <p:txBody>
          <a:bodyPr/>
          <a:lstStyle/>
          <a:p>
            <a:r>
              <a:rPr lang="en-US" dirty="0"/>
              <a:t>Annual Increases</a:t>
            </a:r>
          </a:p>
        </p:txBody>
      </p:sp>
      <p:sp>
        <p:nvSpPr>
          <p:cNvPr id="3" name="Content Placeholder 2">
            <a:extLst>
              <a:ext uri="{FF2B5EF4-FFF2-40B4-BE49-F238E27FC236}">
                <a16:creationId xmlns:a16="http://schemas.microsoft.com/office/drawing/2014/main" id="{464F6AFB-2212-42CF-976B-B4AA6FA3EE43}"/>
              </a:ext>
            </a:extLst>
          </p:cNvPr>
          <p:cNvSpPr>
            <a:spLocks noGrp="1"/>
          </p:cNvSpPr>
          <p:nvPr>
            <p:ph idx="1"/>
          </p:nvPr>
        </p:nvSpPr>
        <p:spPr>
          <a:xfrm>
            <a:off x="838200" y="1825625"/>
            <a:ext cx="9589316" cy="4351338"/>
          </a:xfrm>
        </p:spPr>
        <p:txBody>
          <a:bodyPr>
            <a:normAutofit/>
          </a:bodyPr>
          <a:lstStyle/>
          <a:p>
            <a:r>
              <a:rPr lang="en-US" dirty="0"/>
              <a:t>The hourly rates will remain in effect for a period of </a:t>
            </a:r>
            <a:r>
              <a:rPr lang="en-US" b="1" dirty="0"/>
              <a:t>one year </a:t>
            </a:r>
            <a:r>
              <a:rPr lang="en-US" dirty="0"/>
              <a:t>and thereafter shall be renegotiated annually. …If Client does not agree to accept such increase in rates, Client may </a:t>
            </a:r>
            <a:r>
              <a:rPr lang="en-US" b="1" dirty="0"/>
              <a:t>terminate </a:t>
            </a:r>
            <a:r>
              <a:rPr lang="en-US" dirty="0"/>
              <a:t>the Agreement</a:t>
            </a:r>
          </a:p>
          <a:p>
            <a:endParaRPr lang="en-US" dirty="0"/>
          </a:p>
          <a:p>
            <a:r>
              <a:rPr lang="en-US" i="1" dirty="0">
                <a:solidFill>
                  <a:srgbClr val="FF0000"/>
                </a:solidFill>
              </a:rPr>
              <a:t>The hourly rates will remain in effect for a period of one year and will be adjusted with the </a:t>
            </a:r>
            <a:r>
              <a:rPr lang="en-US" b="1" i="1" dirty="0">
                <a:solidFill>
                  <a:srgbClr val="FF0000"/>
                </a:solidFill>
              </a:rPr>
              <a:t>Consumer Price Index </a:t>
            </a:r>
            <a:r>
              <a:rPr lang="en-US" i="1" dirty="0">
                <a:solidFill>
                  <a:srgbClr val="FF0000"/>
                </a:solidFill>
              </a:rPr>
              <a:t>for Urban wage earners or 2% </a:t>
            </a:r>
            <a:r>
              <a:rPr lang="en-US" b="1" i="1" dirty="0">
                <a:solidFill>
                  <a:srgbClr val="FF0000"/>
                </a:solidFill>
              </a:rPr>
              <a:t>whichever is lower</a:t>
            </a:r>
            <a:r>
              <a:rPr lang="en-US" dirty="0">
                <a:solidFill>
                  <a:srgbClr val="FF0000"/>
                </a:solidFill>
              </a:rPr>
              <a:t>.</a:t>
            </a:r>
          </a:p>
          <a:p>
            <a:endParaRPr lang="en-US" dirty="0"/>
          </a:p>
          <a:p>
            <a:endParaRPr lang="en-US" dirty="0"/>
          </a:p>
        </p:txBody>
      </p:sp>
      <p:sp>
        <p:nvSpPr>
          <p:cNvPr id="5" name="Slide Number Placeholder 4">
            <a:extLst>
              <a:ext uri="{FF2B5EF4-FFF2-40B4-BE49-F238E27FC236}">
                <a16:creationId xmlns:a16="http://schemas.microsoft.com/office/drawing/2014/main" id="{0A209BF2-7E75-47E7-9C3A-639BAE4C8BDF}"/>
              </a:ext>
            </a:extLst>
          </p:cNvPr>
          <p:cNvSpPr>
            <a:spLocks noGrp="1"/>
          </p:cNvSpPr>
          <p:nvPr>
            <p:ph type="sldNum" sz="quarter" idx="10"/>
          </p:nvPr>
        </p:nvSpPr>
        <p:spPr/>
        <p:txBody>
          <a:bodyPr/>
          <a:lstStyle/>
          <a:p>
            <a:fld id="{76855C78-0214-4669-B1ED-89114D47616A}" type="slidenum">
              <a:rPr lang="en-US" smtClean="0"/>
              <a:t>11</a:t>
            </a:fld>
            <a:endParaRPr lang="en-US"/>
          </a:p>
        </p:txBody>
      </p:sp>
    </p:spTree>
    <p:extLst>
      <p:ext uri="{BB962C8B-B14F-4D97-AF65-F5344CB8AC3E}">
        <p14:creationId xmlns:p14="http://schemas.microsoft.com/office/powerpoint/2010/main" val="1076767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C08EF-4C9D-4FE4-982D-6B6BB5DD9C99}"/>
              </a:ext>
            </a:extLst>
          </p:cNvPr>
          <p:cNvSpPr>
            <a:spLocks noGrp="1"/>
          </p:cNvSpPr>
          <p:nvPr>
            <p:ph type="title"/>
          </p:nvPr>
        </p:nvSpPr>
        <p:spPr/>
        <p:txBody>
          <a:bodyPr/>
          <a:lstStyle/>
          <a:p>
            <a:r>
              <a:rPr lang="en-US" dirty="0"/>
              <a:t>Renewal</a:t>
            </a:r>
          </a:p>
        </p:txBody>
      </p:sp>
      <p:sp>
        <p:nvSpPr>
          <p:cNvPr id="3" name="Content Placeholder 2">
            <a:extLst>
              <a:ext uri="{FF2B5EF4-FFF2-40B4-BE49-F238E27FC236}">
                <a16:creationId xmlns:a16="http://schemas.microsoft.com/office/drawing/2014/main" id="{464F6AFB-2212-42CF-976B-B4AA6FA3EE43}"/>
              </a:ext>
            </a:extLst>
          </p:cNvPr>
          <p:cNvSpPr>
            <a:spLocks noGrp="1"/>
          </p:cNvSpPr>
          <p:nvPr>
            <p:ph idx="1"/>
          </p:nvPr>
        </p:nvSpPr>
        <p:spPr>
          <a:xfrm>
            <a:off x="838200" y="1825625"/>
            <a:ext cx="8918196" cy="4351338"/>
          </a:xfrm>
        </p:spPr>
        <p:txBody>
          <a:bodyPr/>
          <a:lstStyle/>
          <a:p>
            <a:pPr marR="1140" algn="just"/>
            <a:r>
              <a:rPr lang="en-US" dirty="0"/>
              <a:t>This Agreement shall have an initial term of one-year (“Initial Term”) after which time it shall</a:t>
            </a:r>
            <a:r>
              <a:rPr lang="en-US" b="1" dirty="0"/>
              <a:t> automatically </a:t>
            </a:r>
            <a:r>
              <a:rPr lang="en-US" dirty="0"/>
              <a:t>renew for one-year terms (each a “Renewal Term”) until either party gives the other party written notice of intent to terminate not less than </a:t>
            </a:r>
            <a:r>
              <a:rPr lang="en-US" b="1" dirty="0"/>
              <a:t>thirty</a:t>
            </a:r>
            <a:r>
              <a:rPr lang="en-US" dirty="0"/>
              <a:t> (30) days prior to the effective date of termination.</a:t>
            </a:r>
          </a:p>
          <a:p>
            <a:pPr marR="1140" algn="just"/>
            <a:endParaRPr lang="en-US" sz="1800" b="0" i="0" u="none" strike="noStrike" baseline="0" dirty="0">
              <a:latin typeface="Calibri" panose="020F0502020204030204" pitchFamily="34" charset="0"/>
            </a:endParaRPr>
          </a:p>
          <a:p>
            <a:pPr marR="1140" algn="just"/>
            <a:endParaRPr lang="en-US" sz="1800" dirty="0">
              <a:latin typeface="Calibri" panose="020F0502020204030204" pitchFamily="34" charset="0"/>
            </a:endParaRPr>
          </a:p>
          <a:p>
            <a:pPr marR="1140" algn="just"/>
            <a:endParaRPr lang="en-US" sz="1800" b="0" i="0" u="none" strike="noStrike" baseline="0" dirty="0">
              <a:latin typeface="Calibri" panose="020F0502020204030204" pitchFamily="34" charset="0"/>
            </a:endParaRPr>
          </a:p>
          <a:p>
            <a:endParaRPr lang="en-US" dirty="0"/>
          </a:p>
          <a:p>
            <a:endParaRPr lang="en-US" dirty="0"/>
          </a:p>
        </p:txBody>
      </p:sp>
      <p:sp>
        <p:nvSpPr>
          <p:cNvPr id="5" name="Slide Number Placeholder 4">
            <a:extLst>
              <a:ext uri="{FF2B5EF4-FFF2-40B4-BE49-F238E27FC236}">
                <a16:creationId xmlns:a16="http://schemas.microsoft.com/office/drawing/2014/main" id="{13BC9AEF-98B1-463C-8D35-FFFCF47E0111}"/>
              </a:ext>
            </a:extLst>
          </p:cNvPr>
          <p:cNvSpPr>
            <a:spLocks noGrp="1"/>
          </p:cNvSpPr>
          <p:nvPr>
            <p:ph type="sldNum" sz="quarter" idx="10"/>
          </p:nvPr>
        </p:nvSpPr>
        <p:spPr/>
        <p:txBody>
          <a:bodyPr/>
          <a:lstStyle/>
          <a:p>
            <a:fld id="{76855C78-0214-4669-B1ED-89114D47616A}" type="slidenum">
              <a:rPr lang="en-US" smtClean="0"/>
              <a:t>12</a:t>
            </a:fld>
            <a:endParaRPr lang="en-US"/>
          </a:p>
        </p:txBody>
      </p:sp>
    </p:spTree>
    <p:extLst>
      <p:ext uri="{BB962C8B-B14F-4D97-AF65-F5344CB8AC3E}">
        <p14:creationId xmlns:p14="http://schemas.microsoft.com/office/powerpoint/2010/main" val="3045775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C08EF-4C9D-4FE4-982D-6B6BB5DD9C99}"/>
              </a:ext>
            </a:extLst>
          </p:cNvPr>
          <p:cNvSpPr>
            <a:spLocks noGrp="1"/>
          </p:cNvSpPr>
          <p:nvPr>
            <p:ph type="title"/>
          </p:nvPr>
        </p:nvSpPr>
        <p:spPr/>
        <p:txBody>
          <a:bodyPr/>
          <a:lstStyle/>
          <a:p>
            <a:r>
              <a:rPr lang="en-US" dirty="0"/>
              <a:t>Renewal</a:t>
            </a:r>
          </a:p>
        </p:txBody>
      </p:sp>
      <p:sp>
        <p:nvSpPr>
          <p:cNvPr id="3" name="Content Placeholder 2">
            <a:extLst>
              <a:ext uri="{FF2B5EF4-FFF2-40B4-BE49-F238E27FC236}">
                <a16:creationId xmlns:a16="http://schemas.microsoft.com/office/drawing/2014/main" id="{464F6AFB-2212-42CF-976B-B4AA6FA3EE43}"/>
              </a:ext>
            </a:extLst>
          </p:cNvPr>
          <p:cNvSpPr>
            <a:spLocks noGrp="1"/>
          </p:cNvSpPr>
          <p:nvPr>
            <p:ph idx="1"/>
          </p:nvPr>
        </p:nvSpPr>
        <p:spPr>
          <a:xfrm>
            <a:off x="838200" y="1825625"/>
            <a:ext cx="9765484" cy="4351338"/>
          </a:xfrm>
        </p:spPr>
        <p:txBody>
          <a:bodyPr/>
          <a:lstStyle/>
          <a:p>
            <a:pPr marR="1140" algn="just"/>
            <a:r>
              <a:rPr lang="en-US" dirty="0"/>
              <a:t>This Agreement shall have an </a:t>
            </a:r>
            <a:r>
              <a:rPr lang="en-US" b="1" dirty="0"/>
              <a:t>initial term of one-year </a:t>
            </a:r>
            <a:r>
              <a:rPr lang="en-US" dirty="0"/>
              <a:t>(“Initial Term”) after which time it shall </a:t>
            </a:r>
            <a:r>
              <a:rPr lang="en-US" b="1" dirty="0"/>
              <a:t>automatically renew </a:t>
            </a:r>
            <a:r>
              <a:rPr lang="en-US" dirty="0"/>
              <a:t>for one-year terms (each a “Renewal Term”) until either party gives the other party written notice of intent to terminate not less than thirty </a:t>
            </a:r>
            <a:r>
              <a:rPr lang="en-US" b="1" dirty="0"/>
              <a:t>(30) days </a:t>
            </a:r>
            <a:r>
              <a:rPr lang="en-US" dirty="0"/>
              <a:t>prior to the effective date of termination.</a:t>
            </a:r>
          </a:p>
          <a:p>
            <a:pPr marR="1140" algn="just"/>
            <a:endParaRPr lang="en-US" sz="1800" b="0" i="0" u="none" strike="noStrike" baseline="0" dirty="0">
              <a:latin typeface="Calibri" panose="020F0502020204030204" pitchFamily="34" charset="0"/>
            </a:endParaRPr>
          </a:p>
          <a:p>
            <a:pPr marR="1140" algn="just"/>
            <a:endParaRPr lang="en-US" sz="1800" dirty="0">
              <a:latin typeface="Calibri" panose="020F0502020204030204" pitchFamily="34" charset="0"/>
            </a:endParaRPr>
          </a:p>
          <a:p>
            <a:pPr marR="1140" algn="just"/>
            <a:r>
              <a:rPr lang="en-US" i="1" dirty="0">
                <a:solidFill>
                  <a:srgbClr val="FF0000"/>
                </a:solidFill>
              </a:rPr>
              <a:t>The 30 day renewal needs to be commensurate with </a:t>
            </a:r>
          </a:p>
          <a:p>
            <a:pPr marL="0" marR="1140" indent="0" algn="just">
              <a:buNone/>
            </a:pPr>
            <a:r>
              <a:rPr lang="en-US" i="1" dirty="0">
                <a:solidFill>
                  <a:srgbClr val="FF0000"/>
                </a:solidFill>
              </a:rPr>
              <a:t>the time it takes to bring on a new supplier</a:t>
            </a:r>
          </a:p>
          <a:p>
            <a:pPr marR="1140" algn="just"/>
            <a:endParaRPr lang="en-US" sz="1800" b="0" i="0" u="none" strike="noStrike" baseline="0" dirty="0">
              <a:latin typeface="Calibri" panose="020F0502020204030204" pitchFamily="34" charset="0"/>
            </a:endParaRPr>
          </a:p>
          <a:p>
            <a:endParaRPr lang="en-US" dirty="0"/>
          </a:p>
          <a:p>
            <a:endParaRPr lang="en-US" dirty="0"/>
          </a:p>
        </p:txBody>
      </p:sp>
      <p:sp>
        <p:nvSpPr>
          <p:cNvPr id="5" name="Slide Number Placeholder 4">
            <a:extLst>
              <a:ext uri="{FF2B5EF4-FFF2-40B4-BE49-F238E27FC236}">
                <a16:creationId xmlns:a16="http://schemas.microsoft.com/office/drawing/2014/main" id="{13BC9AEF-98B1-463C-8D35-FFFCF47E0111}"/>
              </a:ext>
            </a:extLst>
          </p:cNvPr>
          <p:cNvSpPr>
            <a:spLocks noGrp="1"/>
          </p:cNvSpPr>
          <p:nvPr>
            <p:ph type="sldNum" sz="quarter" idx="10"/>
          </p:nvPr>
        </p:nvSpPr>
        <p:spPr/>
        <p:txBody>
          <a:bodyPr/>
          <a:lstStyle/>
          <a:p>
            <a:fld id="{76855C78-0214-4669-B1ED-89114D47616A}" type="slidenum">
              <a:rPr lang="en-US" smtClean="0"/>
              <a:t>13</a:t>
            </a:fld>
            <a:endParaRPr lang="en-US"/>
          </a:p>
        </p:txBody>
      </p:sp>
    </p:spTree>
    <p:extLst>
      <p:ext uri="{BB962C8B-B14F-4D97-AF65-F5344CB8AC3E}">
        <p14:creationId xmlns:p14="http://schemas.microsoft.com/office/powerpoint/2010/main" val="271314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70BF-E3F1-42CB-B8CB-1E52E2C3B07C}"/>
              </a:ext>
            </a:extLst>
          </p:cNvPr>
          <p:cNvSpPr>
            <a:spLocks noGrp="1"/>
          </p:cNvSpPr>
          <p:nvPr>
            <p:ph type="title"/>
          </p:nvPr>
        </p:nvSpPr>
        <p:spPr/>
        <p:txBody>
          <a:bodyPr/>
          <a:lstStyle/>
          <a:p>
            <a:r>
              <a:rPr lang="en-US" dirty="0"/>
              <a:t>Late Fees and Collections</a:t>
            </a:r>
          </a:p>
        </p:txBody>
      </p:sp>
      <p:sp>
        <p:nvSpPr>
          <p:cNvPr id="3" name="Content Placeholder 2">
            <a:extLst>
              <a:ext uri="{FF2B5EF4-FFF2-40B4-BE49-F238E27FC236}">
                <a16:creationId xmlns:a16="http://schemas.microsoft.com/office/drawing/2014/main" id="{E9D9CFD4-A97E-466D-BBE6-E24241256871}"/>
              </a:ext>
            </a:extLst>
          </p:cNvPr>
          <p:cNvSpPr>
            <a:spLocks noGrp="1"/>
          </p:cNvSpPr>
          <p:nvPr>
            <p:ph idx="1"/>
          </p:nvPr>
        </p:nvSpPr>
        <p:spPr>
          <a:xfrm>
            <a:off x="838200" y="1825625"/>
            <a:ext cx="9933264" cy="4351338"/>
          </a:xfrm>
        </p:spPr>
        <p:txBody>
          <a:bodyPr>
            <a:normAutofit/>
          </a:bodyPr>
          <a:lstStyle/>
          <a:p>
            <a:r>
              <a:rPr lang="en-US" dirty="0"/>
              <a:t>All invoices shall be paid by client within </a:t>
            </a:r>
            <a:r>
              <a:rPr lang="en-US" b="1" dirty="0"/>
              <a:t>thirty (30) day </a:t>
            </a:r>
            <a:r>
              <a:rPr lang="en-US" dirty="0"/>
              <a:t>of the invoice date or Client shall be deemed to be in default. Contractor may then add interest charges to the outstanding balance at the rate of </a:t>
            </a:r>
            <a:r>
              <a:rPr lang="en-US" b="1" dirty="0"/>
              <a:t>1 ½ % per month.</a:t>
            </a:r>
            <a:r>
              <a:rPr lang="en-US" dirty="0"/>
              <a:t> Client agrees to pay reasonable </a:t>
            </a:r>
            <a:r>
              <a:rPr lang="en-US" b="1" dirty="0"/>
              <a:t>attorneys’ fees….</a:t>
            </a:r>
            <a:r>
              <a:rPr lang="en-US" dirty="0"/>
              <a:t>. </a:t>
            </a:r>
          </a:p>
          <a:p>
            <a:endParaRPr lang="en-US" dirty="0"/>
          </a:p>
          <a:p>
            <a:endParaRPr lang="en-US" dirty="0"/>
          </a:p>
        </p:txBody>
      </p:sp>
      <p:sp>
        <p:nvSpPr>
          <p:cNvPr id="5" name="Slide Number Placeholder 4">
            <a:extLst>
              <a:ext uri="{FF2B5EF4-FFF2-40B4-BE49-F238E27FC236}">
                <a16:creationId xmlns:a16="http://schemas.microsoft.com/office/drawing/2014/main" id="{5FA2B0F8-BE9D-4AE9-A6D4-F01FA3D7637E}"/>
              </a:ext>
            </a:extLst>
          </p:cNvPr>
          <p:cNvSpPr>
            <a:spLocks noGrp="1"/>
          </p:cNvSpPr>
          <p:nvPr>
            <p:ph type="sldNum" sz="quarter" idx="10"/>
          </p:nvPr>
        </p:nvSpPr>
        <p:spPr/>
        <p:txBody>
          <a:bodyPr/>
          <a:lstStyle/>
          <a:p>
            <a:fld id="{76855C78-0214-4669-B1ED-89114D47616A}" type="slidenum">
              <a:rPr lang="en-US" smtClean="0"/>
              <a:t>14</a:t>
            </a:fld>
            <a:endParaRPr lang="en-US"/>
          </a:p>
        </p:txBody>
      </p:sp>
    </p:spTree>
    <p:extLst>
      <p:ext uri="{BB962C8B-B14F-4D97-AF65-F5344CB8AC3E}">
        <p14:creationId xmlns:p14="http://schemas.microsoft.com/office/powerpoint/2010/main" val="3893195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70BF-E3F1-42CB-B8CB-1E52E2C3B07C}"/>
              </a:ext>
            </a:extLst>
          </p:cNvPr>
          <p:cNvSpPr>
            <a:spLocks noGrp="1"/>
          </p:cNvSpPr>
          <p:nvPr>
            <p:ph type="title"/>
          </p:nvPr>
        </p:nvSpPr>
        <p:spPr/>
        <p:txBody>
          <a:bodyPr/>
          <a:lstStyle/>
          <a:p>
            <a:r>
              <a:rPr lang="en-US" dirty="0"/>
              <a:t>Late Fees and Collections</a:t>
            </a:r>
          </a:p>
        </p:txBody>
      </p:sp>
      <p:sp>
        <p:nvSpPr>
          <p:cNvPr id="3" name="Content Placeholder 2">
            <a:extLst>
              <a:ext uri="{FF2B5EF4-FFF2-40B4-BE49-F238E27FC236}">
                <a16:creationId xmlns:a16="http://schemas.microsoft.com/office/drawing/2014/main" id="{E9D9CFD4-A97E-466D-BBE6-E24241256871}"/>
              </a:ext>
            </a:extLst>
          </p:cNvPr>
          <p:cNvSpPr>
            <a:spLocks noGrp="1"/>
          </p:cNvSpPr>
          <p:nvPr>
            <p:ph idx="1"/>
          </p:nvPr>
        </p:nvSpPr>
        <p:spPr>
          <a:xfrm>
            <a:off x="838201" y="1825625"/>
            <a:ext cx="9455091" cy="4351338"/>
          </a:xfrm>
        </p:spPr>
        <p:txBody>
          <a:bodyPr>
            <a:normAutofit fontScale="77500" lnSpcReduction="20000"/>
          </a:bodyPr>
          <a:lstStyle/>
          <a:p>
            <a:r>
              <a:rPr lang="en-US" dirty="0"/>
              <a:t>All invoices shall be paid by client within </a:t>
            </a:r>
            <a:r>
              <a:rPr lang="en-US" b="1" dirty="0"/>
              <a:t>thirty (30) day </a:t>
            </a:r>
            <a:r>
              <a:rPr lang="en-US" dirty="0"/>
              <a:t>of the invoice date or Client shall be deemed to be in default. Contractor may then add interest charges to the outstanding balance at the rate of </a:t>
            </a:r>
            <a:r>
              <a:rPr lang="en-US" b="1" dirty="0"/>
              <a:t>1 ½ % per month </a:t>
            </a:r>
            <a:r>
              <a:rPr lang="en-US" dirty="0"/>
              <a:t>or such greater percentage as may be allowed by law and proceed under the default provisions of this Agreement. Client agrees to pay reasonable </a:t>
            </a:r>
            <a:r>
              <a:rPr lang="en-US" b="1" dirty="0"/>
              <a:t>attorneys’ fees</a:t>
            </a:r>
            <a:r>
              <a:rPr lang="en-US" dirty="0"/>
              <a:t>. </a:t>
            </a:r>
          </a:p>
          <a:p>
            <a:endParaRPr lang="en-US" dirty="0"/>
          </a:p>
          <a:p>
            <a:r>
              <a:rPr lang="en-US" dirty="0"/>
              <a:t>All </a:t>
            </a:r>
            <a:r>
              <a:rPr lang="en-US" dirty="0">
                <a:solidFill>
                  <a:srgbClr val="FF0000"/>
                </a:solidFill>
              </a:rPr>
              <a:t>undisputed </a:t>
            </a:r>
            <a:r>
              <a:rPr lang="en-US" dirty="0"/>
              <a:t>invoices shall be paid by client within thirty (30) day of the invoice date </a:t>
            </a:r>
            <a:r>
              <a:rPr lang="en-US" strike="sngStrike" dirty="0"/>
              <a:t>or Client shall be deemed to be in default. </a:t>
            </a:r>
          </a:p>
          <a:p>
            <a:r>
              <a:rPr lang="en-US" strike="sngStrike" dirty="0"/>
              <a:t>Contractor may then add interest charges to the outstanding balance at the rate of 1 ½ % per month or such greater percentage as may be allowed by law and proceed under the default provisions of this Agreement.</a:t>
            </a:r>
          </a:p>
          <a:p>
            <a:r>
              <a:rPr lang="en-US" dirty="0"/>
              <a:t> </a:t>
            </a:r>
            <a:r>
              <a:rPr lang="en-US" strike="sngStrike" dirty="0"/>
              <a:t>Client agrees to pay reasonable attorneys’ fees and other costs of collection which may be incurred by Contractor to collect any unpaid invoices</a:t>
            </a:r>
            <a:r>
              <a:rPr lang="en-US" dirty="0"/>
              <a:t>. </a:t>
            </a:r>
            <a:r>
              <a:rPr lang="en-US" dirty="0">
                <a:solidFill>
                  <a:srgbClr val="FF0000"/>
                </a:solidFill>
              </a:rPr>
              <a:t>(We will not agree to attorney fees or collection in advance of a judgement)</a:t>
            </a:r>
          </a:p>
          <a:p>
            <a:endParaRPr lang="en-US" dirty="0"/>
          </a:p>
        </p:txBody>
      </p:sp>
      <p:sp>
        <p:nvSpPr>
          <p:cNvPr id="5" name="Slide Number Placeholder 4">
            <a:extLst>
              <a:ext uri="{FF2B5EF4-FFF2-40B4-BE49-F238E27FC236}">
                <a16:creationId xmlns:a16="http://schemas.microsoft.com/office/drawing/2014/main" id="{5FA2B0F8-BE9D-4AE9-A6D4-F01FA3D7637E}"/>
              </a:ext>
            </a:extLst>
          </p:cNvPr>
          <p:cNvSpPr>
            <a:spLocks noGrp="1"/>
          </p:cNvSpPr>
          <p:nvPr>
            <p:ph type="sldNum" sz="quarter" idx="10"/>
          </p:nvPr>
        </p:nvSpPr>
        <p:spPr/>
        <p:txBody>
          <a:bodyPr/>
          <a:lstStyle/>
          <a:p>
            <a:fld id="{76855C78-0214-4669-B1ED-89114D47616A}" type="slidenum">
              <a:rPr lang="en-US" smtClean="0"/>
              <a:t>15</a:t>
            </a:fld>
            <a:endParaRPr lang="en-US"/>
          </a:p>
        </p:txBody>
      </p:sp>
    </p:spTree>
    <p:extLst>
      <p:ext uri="{BB962C8B-B14F-4D97-AF65-F5344CB8AC3E}">
        <p14:creationId xmlns:p14="http://schemas.microsoft.com/office/powerpoint/2010/main" val="3743371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4CC51-A179-4611-ADE1-AD832351567F}"/>
              </a:ext>
            </a:extLst>
          </p:cNvPr>
          <p:cNvSpPr>
            <a:spLocks noGrp="1"/>
          </p:cNvSpPr>
          <p:nvPr>
            <p:ph type="title"/>
          </p:nvPr>
        </p:nvSpPr>
        <p:spPr/>
        <p:txBody>
          <a:bodyPr/>
          <a:lstStyle/>
          <a:p>
            <a:r>
              <a:rPr lang="en-US" dirty="0"/>
              <a:t>Termination</a:t>
            </a:r>
          </a:p>
        </p:txBody>
      </p:sp>
      <p:sp>
        <p:nvSpPr>
          <p:cNvPr id="3" name="Content Placeholder 2">
            <a:extLst>
              <a:ext uri="{FF2B5EF4-FFF2-40B4-BE49-F238E27FC236}">
                <a16:creationId xmlns:a16="http://schemas.microsoft.com/office/drawing/2014/main" id="{22BA1094-C33D-4EAB-9CBD-668751417594}"/>
              </a:ext>
            </a:extLst>
          </p:cNvPr>
          <p:cNvSpPr>
            <a:spLocks noGrp="1"/>
          </p:cNvSpPr>
          <p:nvPr>
            <p:ph idx="1"/>
          </p:nvPr>
        </p:nvSpPr>
        <p:spPr/>
        <p:txBody>
          <a:bodyPr/>
          <a:lstStyle/>
          <a:p>
            <a:r>
              <a:rPr lang="en-US" dirty="0"/>
              <a:t>Either party may terminate this agreement upon thirty (30) days’ prior written notice to the other </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F8F530BF-5D0B-4ACE-AF76-4A517F043E09}"/>
              </a:ext>
            </a:extLst>
          </p:cNvPr>
          <p:cNvSpPr>
            <a:spLocks noGrp="1"/>
          </p:cNvSpPr>
          <p:nvPr>
            <p:ph type="sldNum" sz="quarter" idx="10"/>
          </p:nvPr>
        </p:nvSpPr>
        <p:spPr/>
        <p:txBody>
          <a:bodyPr/>
          <a:lstStyle/>
          <a:p>
            <a:fld id="{76855C78-0214-4669-B1ED-89114D47616A}" type="slidenum">
              <a:rPr lang="en-US" smtClean="0"/>
              <a:t>16</a:t>
            </a:fld>
            <a:endParaRPr lang="en-US"/>
          </a:p>
        </p:txBody>
      </p:sp>
    </p:spTree>
    <p:extLst>
      <p:ext uri="{BB962C8B-B14F-4D97-AF65-F5344CB8AC3E}">
        <p14:creationId xmlns:p14="http://schemas.microsoft.com/office/powerpoint/2010/main" val="396476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4CC51-A179-4611-ADE1-AD832351567F}"/>
              </a:ext>
            </a:extLst>
          </p:cNvPr>
          <p:cNvSpPr>
            <a:spLocks noGrp="1"/>
          </p:cNvSpPr>
          <p:nvPr>
            <p:ph type="title"/>
          </p:nvPr>
        </p:nvSpPr>
        <p:spPr/>
        <p:txBody>
          <a:bodyPr/>
          <a:lstStyle/>
          <a:p>
            <a:r>
              <a:rPr lang="en-US" dirty="0"/>
              <a:t>Termination</a:t>
            </a:r>
          </a:p>
        </p:txBody>
      </p:sp>
      <p:sp>
        <p:nvSpPr>
          <p:cNvPr id="3" name="Content Placeholder 2">
            <a:extLst>
              <a:ext uri="{FF2B5EF4-FFF2-40B4-BE49-F238E27FC236}">
                <a16:creationId xmlns:a16="http://schemas.microsoft.com/office/drawing/2014/main" id="{22BA1094-C33D-4EAB-9CBD-668751417594}"/>
              </a:ext>
            </a:extLst>
          </p:cNvPr>
          <p:cNvSpPr>
            <a:spLocks noGrp="1"/>
          </p:cNvSpPr>
          <p:nvPr>
            <p:ph idx="1"/>
          </p:nvPr>
        </p:nvSpPr>
        <p:spPr>
          <a:xfrm>
            <a:off x="838200" y="1825625"/>
            <a:ext cx="9278923" cy="4351338"/>
          </a:xfrm>
        </p:spPr>
        <p:txBody>
          <a:bodyPr/>
          <a:lstStyle/>
          <a:p>
            <a:r>
              <a:rPr lang="en-US" dirty="0"/>
              <a:t>Either party may terminate this agreement upon thirty (30) days’ prior written notice to the other </a:t>
            </a:r>
          </a:p>
          <a:p>
            <a:endParaRPr lang="en-US" dirty="0"/>
          </a:p>
          <a:p>
            <a:endParaRPr lang="en-US" dirty="0"/>
          </a:p>
          <a:p>
            <a:r>
              <a:rPr lang="en-US" i="1" dirty="0">
                <a:solidFill>
                  <a:srgbClr val="FF0000"/>
                </a:solidFill>
              </a:rPr>
              <a:t>The University </a:t>
            </a:r>
            <a:r>
              <a:rPr lang="en-US" i="1" dirty="0"/>
              <a:t>may terminate this agreement upon thirty (30) days’ prior written notice to the other </a:t>
            </a:r>
          </a:p>
          <a:p>
            <a:pPr lvl="1"/>
            <a:r>
              <a:rPr lang="en-US" i="1" dirty="0">
                <a:solidFill>
                  <a:srgbClr val="FF0000"/>
                </a:solidFill>
              </a:rPr>
              <a:t>If you are hiring a service, why would you let the service provider walk away?</a:t>
            </a:r>
          </a:p>
          <a:p>
            <a:pPr lvl="1"/>
            <a:r>
              <a:rPr lang="en-US" i="1" dirty="0">
                <a:solidFill>
                  <a:srgbClr val="FF0000"/>
                </a:solidFill>
              </a:rPr>
              <a:t>If you must provide this ensure you have enough time to obtain a new vendor</a:t>
            </a:r>
          </a:p>
          <a:p>
            <a:endParaRPr lang="en-US" dirty="0"/>
          </a:p>
        </p:txBody>
      </p:sp>
      <p:sp>
        <p:nvSpPr>
          <p:cNvPr id="5" name="Slide Number Placeholder 4">
            <a:extLst>
              <a:ext uri="{FF2B5EF4-FFF2-40B4-BE49-F238E27FC236}">
                <a16:creationId xmlns:a16="http://schemas.microsoft.com/office/drawing/2014/main" id="{F8F530BF-5D0B-4ACE-AF76-4A517F043E09}"/>
              </a:ext>
            </a:extLst>
          </p:cNvPr>
          <p:cNvSpPr>
            <a:spLocks noGrp="1"/>
          </p:cNvSpPr>
          <p:nvPr>
            <p:ph type="sldNum" sz="quarter" idx="10"/>
          </p:nvPr>
        </p:nvSpPr>
        <p:spPr/>
        <p:txBody>
          <a:bodyPr/>
          <a:lstStyle/>
          <a:p>
            <a:fld id="{76855C78-0214-4669-B1ED-89114D47616A}" type="slidenum">
              <a:rPr lang="en-US" smtClean="0"/>
              <a:t>17</a:t>
            </a:fld>
            <a:endParaRPr lang="en-US"/>
          </a:p>
        </p:txBody>
      </p:sp>
    </p:spTree>
    <p:extLst>
      <p:ext uri="{BB962C8B-B14F-4D97-AF65-F5344CB8AC3E}">
        <p14:creationId xmlns:p14="http://schemas.microsoft.com/office/powerpoint/2010/main" val="2381289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07314-15B1-4EEB-94D3-55D86B4EDEA7}"/>
              </a:ext>
            </a:extLst>
          </p:cNvPr>
          <p:cNvSpPr>
            <a:spLocks noGrp="1"/>
          </p:cNvSpPr>
          <p:nvPr>
            <p:ph type="title"/>
          </p:nvPr>
        </p:nvSpPr>
        <p:spPr/>
        <p:txBody>
          <a:bodyPr/>
          <a:lstStyle/>
          <a:p>
            <a:r>
              <a:rPr lang="en-US" dirty="0"/>
              <a:t>Non Solicitation of Contractor Personnel</a:t>
            </a:r>
          </a:p>
        </p:txBody>
      </p:sp>
      <p:sp>
        <p:nvSpPr>
          <p:cNvPr id="3" name="Content Placeholder 2">
            <a:extLst>
              <a:ext uri="{FF2B5EF4-FFF2-40B4-BE49-F238E27FC236}">
                <a16:creationId xmlns:a16="http://schemas.microsoft.com/office/drawing/2014/main" id="{A9B67285-778D-4ED1-BA87-2689CC1D6655}"/>
              </a:ext>
            </a:extLst>
          </p:cNvPr>
          <p:cNvSpPr>
            <a:spLocks noGrp="1"/>
          </p:cNvSpPr>
          <p:nvPr>
            <p:ph idx="1"/>
          </p:nvPr>
        </p:nvSpPr>
        <p:spPr>
          <a:xfrm>
            <a:off x="838200" y="1825625"/>
            <a:ext cx="9463481" cy="4351338"/>
          </a:xfrm>
        </p:spPr>
        <p:txBody>
          <a:bodyPr>
            <a:normAutofit/>
          </a:bodyPr>
          <a:lstStyle/>
          <a:p>
            <a:r>
              <a:rPr lang="en-US" dirty="0"/>
              <a:t>Client agrees that it will not, for a period of </a:t>
            </a:r>
            <a:r>
              <a:rPr lang="en-US" b="1" dirty="0"/>
              <a:t>one year </a:t>
            </a:r>
            <a:r>
              <a:rPr lang="en-US" dirty="0"/>
              <a:t>after termination of this Agreement, hire any Personnel used by Contractor.</a:t>
            </a:r>
          </a:p>
          <a:p>
            <a:r>
              <a:rPr lang="en-US" dirty="0"/>
              <a:t> Should Client hire such Personnel, Client shall </a:t>
            </a:r>
            <a:r>
              <a:rPr lang="en-US" b="1" dirty="0"/>
              <a:t>reimburse </a:t>
            </a:r>
            <a:r>
              <a:rPr lang="en-US" dirty="0"/>
              <a:t>Contractor $2,500 to offset cost of recruiting and training replacement</a:t>
            </a:r>
          </a:p>
          <a:p>
            <a:endParaRPr lang="en-US" dirty="0"/>
          </a:p>
          <a:p>
            <a:endParaRPr lang="en-US" dirty="0"/>
          </a:p>
        </p:txBody>
      </p:sp>
      <p:sp>
        <p:nvSpPr>
          <p:cNvPr id="5" name="Slide Number Placeholder 4">
            <a:extLst>
              <a:ext uri="{FF2B5EF4-FFF2-40B4-BE49-F238E27FC236}">
                <a16:creationId xmlns:a16="http://schemas.microsoft.com/office/drawing/2014/main" id="{84EAA538-FDCA-41C3-A951-3EB3889FD718}"/>
              </a:ext>
            </a:extLst>
          </p:cNvPr>
          <p:cNvSpPr>
            <a:spLocks noGrp="1"/>
          </p:cNvSpPr>
          <p:nvPr>
            <p:ph type="sldNum" sz="quarter" idx="10"/>
          </p:nvPr>
        </p:nvSpPr>
        <p:spPr/>
        <p:txBody>
          <a:bodyPr/>
          <a:lstStyle/>
          <a:p>
            <a:fld id="{76855C78-0214-4669-B1ED-89114D47616A}" type="slidenum">
              <a:rPr lang="en-US" smtClean="0"/>
              <a:t>18</a:t>
            </a:fld>
            <a:endParaRPr lang="en-US"/>
          </a:p>
        </p:txBody>
      </p:sp>
    </p:spTree>
    <p:extLst>
      <p:ext uri="{BB962C8B-B14F-4D97-AF65-F5344CB8AC3E}">
        <p14:creationId xmlns:p14="http://schemas.microsoft.com/office/powerpoint/2010/main" val="3113854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07314-15B1-4EEB-94D3-55D86B4EDEA7}"/>
              </a:ext>
            </a:extLst>
          </p:cNvPr>
          <p:cNvSpPr>
            <a:spLocks noGrp="1"/>
          </p:cNvSpPr>
          <p:nvPr>
            <p:ph type="title"/>
          </p:nvPr>
        </p:nvSpPr>
        <p:spPr/>
        <p:txBody>
          <a:bodyPr/>
          <a:lstStyle/>
          <a:p>
            <a:r>
              <a:rPr lang="en-US" dirty="0"/>
              <a:t>Non Solicitation of Contractor Personnel</a:t>
            </a:r>
          </a:p>
        </p:txBody>
      </p:sp>
      <p:sp>
        <p:nvSpPr>
          <p:cNvPr id="3" name="Content Placeholder 2">
            <a:extLst>
              <a:ext uri="{FF2B5EF4-FFF2-40B4-BE49-F238E27FC236}">
                <a16:creationId xmlns:a16="http://schemas.microsoft.com/office/drawing/2014/main" id="{A9B67285-778D-4ED1-BA87-2689CC1D6655}"/>
              </a:ext>
            </a:extLst>
          </p:cNvPr>
          <p:cNvSpPr>
            <a:spLocks noGrp="1"/>
          </p:cNvSpPr>
          <p:nvPr>
            <p:ph idx="1"/>
          </p:nvPr>
        </p:nvSpPr>
        <p:spPr>
          <a:xfrm>
            <a:off x="838200" y="1825625"/>
            <a:ext cx="8909807" cy="4351338"/>
          </a:xfrm>
        </p:spPr>
        <p:txBody>
          <a:bodyPr>
            <a:normAutofit fontScale="85000" lnSpcReduction="20000"/>
          </a:bodyPr>
          <a:lstStyle/>
          <a:p>
            <a:r>
              <a:rPr lang="en-US" dirty="0"/>
              <a:t>Client agrees that it will not, for a period of </a:t>
            </a:r>
            <a:r>
              <a:rPr lang="en-US" b="1" dirty="0"/>
              <a:t>one year </a:t>
            </a:r>
            <a:r>
              <a:rPr lang="en-US" dirty="0"/>
              <a:t>after termination of this Agreement, hire any Personnel. Should Client hire such Personnel, Client shall </a:t>
            </a:r>
            <a:r>
              <a:rPr lang="en-US" b="1" dirty="0"/>
              <a:t>reimburse </a:t>
            </a:r>
            <a:r>
              <a:rPr lang="en-US" dirty="0"/>
              <a:t>Contractor $2,500 to offset cost of recruiting and training replacement</a:t>
            </a:r>
          </a:p>
          <a:p>
            <a:pPr lvl="1"/>
            <a:r>
              <a:rPr lang="en-US" sz="2800" dirty="0">
                <a:solidFill>
                  <a:srgbClr val="FF0000"/>
                </a:solidFill>
              </a:rPr>
              <a:t>What if you change firms and the new firm hires the old staff</a:t>
            </a:r>
            <a:r>
              <a:rPr lang="en-US" sz="2800" dirty="0"/>
              <a:t>?</a:t>
            </a:r>
          </a:p>
          <a:p>
            <a:pPr lvl="1"/>
            <a:r>
              <a:rPr lang="en-US" sz="2800" dirty="0">
                <a:solidFill>
                  <a:srgbClr val="FF0000"/>
                </a:solidFill>
              </a:rPr>
              <a:t>What if the contractor personnel changes temp agencies?</a:t>
            </a:r>
          </a:p>
          <a:p>
            <a:endParaRPr lang="en-US" dirty="0"/>
          </a:p>
          <a:p>
            <a:r>
              <a:rPr lang="en-US" dirty="0"/>
              <a:t>Hiring Employees:  Not withstanding the provision above, this provision shall not restrict general advertisement of employment or the right of any employee, to seek employment from the other party and under such circumstances, for the other party to hire such employee </a:t>
            </a:r>
          </a:p>
          <a:p>
            <a:endParaRPr lang="en-US" dirty="0"/>
          </a:p>
        </p:txBody>
      </p:sp>
      <p:sp>
        <p:nvSpPr>
          <p:cNvPr id="5" name="Slide Number Placeholder 4">
            <a:extLst>
              <a:ext uri="{FF2B5EF4-FFF2-40B4-BE49-F238E27FC236}">
                <a16:creationId xmlns:a16="http://schemas.microsoft.com/office/drawing/2014/main" id="{84EAA538-FDCA-41C3-A951-3EB3889FD718}"/>
              </a:ext>
            </a:extLst>
          </p:cNvPr>
          <p:cNvSpPr>
            <a:spLocks noGrp="1"/>
          </p:cNvSpPr>
          <p:nvPr>
            <p:ph type="sldNum" sz="quarter" idx="10"/>
          </p:nvPr>
        </p:nvSpPr>
        <p:spPr/>
        <p:txBody>
          <a:bodyPr/>
          <a:lstStyle/>
          <a:p>
            <a:fld id="{76855C78-0214-4669-B1ED-89114D47616A}" type="slidenum">
              <a:rPr lang="en-US" smtClean="0"/>
              <a:t>19</a:t>
            </a:fld>
            <a:endParaRPr lang="en-US"/>
          </a:p>
        </p:txBody>
      </p:sp>
    </p:spTree>
    <p:extLst>
      <p:ext uri="{BB962C8B-B14F-4D97-AF65-F5344CB8AC3E}">
        <p14:creationId xmlns:p14="http://schemas.microsoft.com/office/powerpoint/2010/main" val="3205233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AE134-C399-4D98-972B-BBA7A2CC1282}"/>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158AA35A-B669-4C55-A475-F9F41B6AE63A}"/>
              </a:ext>
            </a:extLst>
          </p:cNvPr>
          <p:cNvSpPr>
            <a:spLocks noGrp="1"/>
          </p:cNvSpPr>
          <p:nvPr>
            <p:ph idx="1"/>
          </p:nvPr>
        </p:nvSpPr>
        <p:spPr/>
        <p:txBody>
          <a:bodyPr/>
          <a:lstStyle/>
          <a:p>
            <a:r>
              <a:rPr lang="en-US" dirty="0"/>
              <a:t>Real World Examples</a:t>
            </a:r>
          </a:p>
          <a:p>
            <a:r>
              <a:rPr lang="en-US" dirty="0"/>
              <a:t>What are the Cost/Value Drivers (‘pain points’)</a:t>
            </a:r>
          </a:p>
          <a:p>
            <a:r>
              <a:rPr lang="en-US" dirty="0"/>
              <a:t>How to Influence the Cost/Value Drivers</a:t>
            </a:r>
          </a:p>
          <a:p>
            <a:r>
              <a:rPr lang="en-US" dirty="0"/>
              <a:t>Operational Pain Points</a:t>
            </a:r>
          </a:p>
          <a:p>
            <a:r>
              <a:rPr lang="en-US" dirty="0"/>
              <a:t>Difficult Contract Terms</a:t>
            </a:r>
          </a:p>
          <a:p>
            <a:r>
              <a:rPr lang="en-US" dirty="0"/>
              <a:t>Proposed Alternative Language</a:t>
            </a:r>
          </a:p>
          <a:p>
            <a:r>
              <a:rPr lang="en-US" dirty="0"/>
              <a:t>Questions</a:t>
            </a:r>
          </a:p>
        </p:txBody>
      </p:sp>
      <p:sp>
        <p:nvSpPr>
          <p:cNvPr id="5" name="Slide Number Placeholder 4">
            <a:extLst>
              <a:ext uri="{FF2B5EF4-FFF2-40B4-BE49-F238E27FC236}">
                <a16:creationId xmlns:a16="http://schemas.microsoft.com/office/drawing/2014/main" id="{7EBAC7DE-0ECF-4884-BD36-7F62F21F1DC2}"/>
              </a:ext>
            </a:extLst>
          </p:cNvPr>
          <p:cNvSpPr>
            <a:spLocks noGrp="1"/>
          </p:cNvSpPr>
          <p:nvPr>
            <p:ph type="sldNum" sz="quarter" idx="10"/>
          </p:nvPr>
        </p:nvSpPr>
        <p:spPr/>
        <p:txBody>
          <a:bodyPr/>
          <a:lstStyle/>
          <a:p>
            <a:fld id="{76855C78-0214-4669-B1ED-89114D47616A}" type="slidenum">
              <a:rPr lang="en-US" smtClean="0"/>
              <a:t>2</a:t>
            </a:fld>
            <a:endParaRPr lang="en-US"/>
          </a:p>
        </p:txBody>
      </p:sp>
    </p:spTree>
    <p:extLst>
      <p:ext uri="{BB962C8B-B14F-4D97-AF65-F5344CB8AC3E}">
        <p14:creationId xmlns:p14="http://schemas.microsoft.com/office/powerpoint/2010/main" val="3968486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9EF00-B18E-4785-BE81-C685C640BEF9}"/>
              </a:ext>
            </a:extLst>
          </p:cNvPr>
          <p:cNvSpPr>
            <a:spLocks noGrp="1"/>
          </p:cNvSpPr>
          <p:nvPr>
            <p:ph type="title"/>
          </p:nvPr>
        </p:nvSpPr>
        <p:spPr/>
        <p:txBody>
          <a:bodyPr/>
          <a:lstStyle/>
          <a:p>
            <a:r>
              <a:rPr lang="en-US" dirty="0"/>
              <a:t>Non Solicitation of Search Candidates</a:t>
            </a:r>
          </a:p>
        </p:txBody>
      </p:sp>
      <p:sp>
        <p:nvSpPr>
          <p:cNvPr id="3" name="Content Placeholder 2">
            <a:extLst>
              <a:ext uri="{FF2B5EF4-FFF2-40B4-BE49-F238E27FC236}">
                <a16:creationId xmlns:a16="http://schemas.microsoft.com/office/drawing/2014/main" id="{B82645B7-24B8-4359-BFEA-5D0807F17AB7}"/>
              </a:ext>
            </a:extLst>
          </p:cNvPr>
          <p:cNvSpPr>
            <a:spLocks noGrp="1"/>
          </p:cNvSpPr>
          <p:nvPr>
            <p:ph idx="1"/>
          </p:nvPr>
        </p:nvSpPr>
        <p:spPr>
          <a:xfrm>
            <a:off x="838200" y="1825625"/>
            <a:ext cx="8523914" cy="4351338"/>
          </a:xfrm>
        </p:spPr>
        <p:txBody>
          <a:bodyPr/>
          <a:lstStyle/>
          <a:p>
            <a:r>
              <a:rPr lang="en-US" sz="2600" dirty="0"/>
              <a:t>Situation: A search firm provides you a candidate who you eventually make a full time University employee </a:t>
            </a:r>
          </a:p>
          <a:p>
            <a:r>
              <a:rPr lang="en-US" sz="2600" dirty="0"/>
              <a:t>The search firms contract says they  may reach out to the hired candidate or their staff, after two years in their position</a:t>
            </a:r>
          </a:p>
          <a:p>
            <a:pPr marL="0" marR="0">
              <a:spcBef>
                <a:spcPts val="0"/>
              </a:spcBef>
              <a:spcAft>
                <a:spcPts val="0"/>
              </a:spcAft>
            </a:pPr>
            <a:endParaRPr lang="en-US" sz="2600" dirty="0"/>
          </a:p>
          <a:p>
            <a:pPr marL="0" marR="0">
              <a:spcBef>
                <a:spcPts val="0"/>
              </a:spcBef>
              <a:spcAft>
                <a:spcPts val="0"/>
              </a:spcAft>
            </a:pPr>
            <a:endParaRPr lang="en-US" sz="2600" dirty="0"/>
          </a:p>
          <a:p>
            <a:endParaRPr lang="en-US" dirty="0"/>
          </a:p>
        </p:txBody>
      </p:sp>
      <p:sp>
        <p:nvSpPr>
          <p:cNvPr id="5" name="Slide Number Placeholder 4">
            <a:extLst>
              <a:ext uri="{FF2B5EF4-FFF2-40B4-BE49-F238E27FC236}">
                <a16:creationId xmlns:a16="http://schemas.microsoft.com/office/drawing/2014/main" id="{F9A5F9B3-01BB-4800-B819-263EF2263D9B}"/>
              </a:ext>
            </a:extLst>
          </p:cNvPr>
          <p:cNvSpPr>
            <a:spLocks noGrp="1"/>
          </p:cNvSpPr>
          <p:nvPr>
            <p:ph type="sldNum" sz="quarter" idx="10"/>
          </p:nvPr>
        </p:nvSpPr>
        <p:spPr/>
        <p:txBody>
          <a:bodyPr/>
          <a:lstStyle/>
          <a:p>
            <a:fld id="{76855C78-0214-4669-B1ED-89114D47616A}" type="slidenum">
              <a:rPr lang="en-US" smtClean="0"/>
              <a:t>20</a:t>
            </a:fld>
            <a:endParaRPr lang="en-US"/>
          </a:p>
        </p:txBody>
      </p:sp>
    </p:spTree>
    <p:extLst>
      <p:ext uri="{BB962C8B-B14F-4D97-AF65-F5344CB8AC3E}">
        <p14:creationId xmlns:p14="http://schemas.microsoft.com/office/powerpoint/2010/main" val="1373734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9EF00-B18E-4785-BE81-C685C640BEF9}"/>
              </a:ext>
            </a:extLst>
          </p:cNvPr>
          <p:cNvSpPr>
            <a:spLocks noGrp="1"/>
          </p:cNvSpPr>
          <p:nvPr>
            <p:ph type="title"/>
          </p:nvPr>
        </p:nvSpPr>
        <p:spPr/>
        <p:txBody>
          <a:bodyPr/>
          <a:lstStyle/>
          <a:p>
            <a:r>
              <a:rPr lang="en-US" dirty="0"/>
              <a:t>Non Solicitation of Search Candidates</a:t>
            </a:r>
          </a:p>
        </p:txBody>
      </p:sp>
      <p:sp>
        <p:nvSpPr>
          <p:cNvPr id="3" name="Content Placeholder 2">
            <a:extLst>
              <a:ext uri="{FF2B5EF4-FFF2-40B4-BE49-F238E27FC236}">
                <a16:creationId xmlns:a16="http://schemas.microsoft.com/office/drawing/2014/main" id="{B82645B7-24B8-4359-BFEA-5D0807F17AB7}"/>
              </a:ext>
            </a:extLst>
          </p:cNvPr>
          <p:cNvSpPr>
            <a:spLocks noGrp="1"/>
          </p:cNvSpPr>
          <p:nvPr>
            <p:ph idx="1"/>
          </p:nvPr>
        </p:nvSpPr>
        <p:spPr>
          <a:xfrm>
            <a:off x="838200" y="1825625"/>
            <a:ext cx="8263855" cy="4351338"/>
          </a:xfrm>
        </p:spPr>
        <p:txBody>
          <a:bodyPr>
            <a:normAutofit fontScale="92500" lnSpcReduction="10000"/>
          </a:bodyPr>
          <a:lstStyle/>
          <a:p>
            <a:r>
              <a:rPr lang="en-US" sz="2600" dirty="0"/>
              <a:t>The supplier may reach out to the hired candidate or their staff, after two years in their position</a:t>
            </a:r>
          </a:p>
          <a:p>
            <a:pPr marL="0" marR="0">
              <a:spcBef>
                <a:spcPts val="0"/>
              </a:spcBef>
              <a:spcAft>
                <a:spcPts val="0"/>
              </a:spcAft>
            </a:pPr>
            <a:endParaRPr lang="en-US" sz="2600" dirty="0"/>
          </a:p>
          <a:p>
            <a:pPr marL="0" marR="0">
              <a:spcBef>
                <a:spcPts val="0"/>
              </a:spcBef>
              <a:spcAft>
                <a:spcPts val="0"/>
              </a:spcAft>
            </a:pPr>
            <a:endParaRPr lang="en-US" sz="2600" dirty="0"/>
          </a:p>
          <a:p>
            <a:pPr marL="0" marR="0" indent="0">
              <a:spcBef>
                <a:spcPts val="0"/>
              </a:spcBef>
              <a:spcAft>
                <a:spcPts val="0"/>
              </a:spcAft>
              <a:buNone/>
            </a:pPr>
            <a:r>
              <a:rPr lang="en-US" sz="2600" i="1" dirty="0">
                <a:solidFill>
                  <a:srgbClr val="FF0000"/>
                </a:solidFill>
              </a:rPr>
              <a:t>Non-Solicitation</a:t>
            </a:r>
          </a:p>
          <a:p>
            <a:pPr marL="0" marR="0">
              <a:spcBef>
                <a:spcPts val="0"/>
              </a:spcBef>
              <a:spcAft>
                <a:spcPts val="0"/>
              </a:spcAft>
            </a:pPr>
            <a:r>
              <a:rPr lang="en-US" sz="2600" i="1" dirty="0">
                <a:solidFill>
                  <a:srgbClr val="FF0000"/>
                </a:solidFill>
              </a:rPr>
              <a:t>Supplier will not recruit the Selected candidate for other positions so long as the Selected person remains </a:t>
            </a:r>
            <a:r>
              <a:rPr lang="en-US" sz="2600" b="1" i="1" dirty="0">
                <a:solidFill>
                  <a:srgbClr val="FF0000"/>
                </a:solidFill>
              </a:rPr>
              <a:t>employed with </a:t>
            </a:r>
            <a:r>
              <a:rPr lang="en-US" sz="2600" i="1" dirty="0">
                <a:solidFill>
                  <a:srgbClr val="FF0000"/>
                </a:solidFill>
              </a:rPr>
              <a:t>the University, unless University provides written prior approval to do so or University terminates the candidate. This provision does not apply if the Selected candidate </a:t>
            </a:r>
            <a:r>
              <a:rPr lang="en-US" sz="2600" b="1" i="1" dirty="0">
                <a:solidFill>
                  <a:srgbClr val="FF0000"/>
                </a:solidFill>
              </a:rPr>
              <a:t>reaches out </a:t>
            </a:r>
            <a:r>
              <a:rPr lang="en-US" sz="2600" i="1" dirty="0">
                <a:solidFill>
                  <a:srgbClr val="FF0000"/>
                </a:solidFill>
              </a:rPr>
              <a:t>to the supplier to pursue other venues</a:t>
            </a:r>
          </a:p>
          <a:p>
            <a:endParaRPr lang="en-US" dirty="0"/>
          </a:p>
        </p:txBody>
      </p:sp>
      <p:sp>
        <p:nvSpPr>
          <p:cNvPr id="5" name="Slide Number Placeholder 4">
            <a:extLst>
              <a:ext uri="{FF2B5EF4-FFF2-40B4-BE49-F238E27FC236}">
                <a16:creationId xmlns:a16="http://schemas.microsoft.com/office/drawing/2014/main" id="{F9A5F9B3-01BB-4800-B819-263EF2263D9B}"/>
              </a:ext>
            </a:extLst>
          </p:cNvPr>
          <p:cNvSpPr>
            <a:spLocks noGrp="1"/>
          </p:cNvSpPr>
          <p:nvPr>
            <p:ph type="sldNum" sz="quarter" idx="10"/>
          </p:nvPr>
        </p:nvSpPr>
        <p:spPr/>
        <p:txBody>
          <a:bodyPr/>
          <a:lstStyle/>
          <a:p>
            <a:fld id="{76855C78-0214-4669-B1ED-89114D47616A}" type="slidenum">
              <a:rPr lang="en-US" smtClean="0"/>
              <a:t>21</a:t>
            </a:fld>
            <a:endParaRPr lang="en-US"/>
          </a:p>
        </p:txBody>
      </p:sp>
    </p:spTree>
    <p:extLst>
      <p:ext uri="{BB962C8B-B14F-4D97-AF65-F5344CB8AC3E}">
        <p14:creationId xmlns:p14="http://schemas.microsoft.com/office/powerpoint/2010/main" val="1421176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84C21-E1C9-4BE5-A600-B4709095A684}"/>
              </a:ext>
            </a:extLst>
          </p:cNvPr>
          <p:cNvSpPr>
            <a:spLocks noGrp="1"/>
          </p:cNvSpPr>
          <p:nvPr>
            <p:ph type="title"/>
          </p:nvPr>
        </p:nvSpPr>
        <p:spPr/>
        <p:txBody>
          <a:bodyPr/>
          <a:lstStyle/>
          <a:p>
            <a:r>
              <a:rPr lang="en-US" dirty="0"/>
              <a:t>Use of University Name</a:t>
            </a:r>
          </a:p>
        </p:txBody>
      </p:sp>
      <p:sp>
        <p:nvSpPr>
          <p:cNvPr id="3" name="Content Placeholder 2">
            <a:extLst>
              <a:ext uri="{FF2B5EF4-FFF2-40B4-BE49-F238E27FC236}">
                <a16:creationId xmlns:a16="http://schemas.microsoft.com/office/drawing/2014/main" id="{8824071E-57A9-4F3F-BE1A-643E4096C7EA}"/>
              </a:ext>
            </a:extLst>
          </p:cNvPr>
          <p:cNvSpPr>
            <a:spLocks noGrp="1"/>
          </p:cNvSpPr>
          <p:nvPr>
            <p:ph idx="1"/>
          </p:nvPr>
        </p:nvSpPr>
        <p:spPr>
          <a:xfrm>
            <a:off x="838200" y="1825625"/>
            <a:ext cx="8758806" cy="4351338"/>
          </a:xfrm>
        </p:spPr>
        <p:txBody>
          <a:bodyPr>
            <a:normAutofit/>
          </a:bodyPr>
          <a:lstStyle/>
          <a:p>
            <a:r>
              <a:rPr lang="en-US" sz="3800" dirty="0"/>
              <a:t>By signing this agreement, the Supplier will be permitted to include the University and its logo in its advertising, marketing literature and on its website</a:t>
            </a:r>
          </a:p>
          <a:p>
            <a:endParaRPr lang="en-US" sz="3800" dirty="0"/>
          </a:p>
          <a:p>
            <a:endParaRPr lang="en-US" dirty="0"/>
          </a:p>
        </p:txBody>
      </p:sp>
      <p:sp>
        <p:nvSpPr>
          <p:cNvPr id="4" name="Slide Number Placeholder 3">
            <a:extLst>
              <a:ext uri="{FF2B5EF4-FFF2-40B4-BE49-F238E27FC236}">
                <a16:creationId xmlns:a16="http://schemas.microsoft.com/office/drawing/2014/main" id="{36E43E2C-4824-4B72-9E3C-10050D3C31B9}"/>
              </a:ext>
            </a:extLst>
          </p:cNvPr>
          <p:cNvSpPr>
            <a:spLocks noGrp="1"/>
          </p:cNvSpPr>
          <p:nvPr>
            <p:ph type="sldNum" sz="quarter" idx="10"/>
          </p:nvPr>
        </p:nvSpPr>
        <p:spPr/>
        <p:txBody>
          <a:bodyPr/>
          <a:lstStyle/>
          <a:p>
            <a:fld id="{76855C78-0214-4669-B1ED-89114D47616A}" type="slidenum">
              <a:rPr lang="en-US" smtClean="0"/>
              <a:t>22</a:t>
            </a:fld>
            <a:endParaRPr lang="en-US"/>
          </a:p>
        </p:txBody>
      </p:sp>
    </p:spTree>
    <p:extLst>
      <p:ext uri="{BB962C8B-B14F-4D97-AF65-F5344CB8AC3E}">
        <p14:creationId xmlns:p14="http://schemas.microsoft.com/office/powerpoint/2010/main" val="1227793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84C21-E1C9-4BE5-A600-B4709095A684}"/>
              </a:ext>
            </a:extLst>
          </p:cNvPr>
          <p:cNvSpPr>
            <a:spLocks noGrp="1"/>
          </p:cNvSpPr>
          <p:nvPr>
            <p:ph type="title"/>
          </p:nvPr>
        </p:nvSpPr>
        <p:spPr/>
        <p:txBody>
          <a:bodyPr/>
          <a:lstStyle/>
          <a:p>
            <a:r>
              <a:rPr lang="en-US" dirty="0"/>
              <a:t>Use of University Name</a:t>
            </a:r>
          </a:p>
        </p:txBody>
      </p:sp>
      <p:sp>
        <p:nvSpPr>
          <p:cNvPr id="3" name="Content Placeholder 2">
            <a:extLst>
              <a:ext uri="{FF2B5EF4-FFF2-40B4-BE49-F238E27FC236}">
                <a16:creationId xmlns:a16="http://schemas.microsoft.com/office/drawing/2014/main" id="{8824071E-57A9-4F3F-BE1A-643E4096C7EA}"/>
              </a:ext>
            </a:extLst>
          </p:cNvPr>
          <p:cNvSpPr>
            <a:spLocks noGrp="1"/>
          </p:cNvSpPr>
          <p:nvPr>
            <p:ph idx="1"/>
          </p:nvPr>
        </p:nvSpPr>
        <p:spPr>
          <a:xfrm>
            <a:off x="838200" y="1825625"/>
            <a:ext cx="8716861" cy="4351338"/>
          </a:xfrm>
        </p:spPr>
        <p:txBody>
          <a:bodyPr>
            <a:normAutofit fontScale="47500" lnSpcReduction="20000"/>
          </a:bodyPr>
          <a:lstStyle/>
          <a:p>
            <a:r>
              <a:rPr lang="en-US" sz="3800" dirty="0"/>
              <a:t>By signing this agreement, the Supplier will be permitted to include the University and its logo in its advertising, marketing literature and on its website</a:t>
            </a:r>
          </a:p>
          <a:p>
            <a:endParaRPr lang="en-US" sz="3800" dirty="0"/>
          </a:p>
          <a:p>
            <a:r>
              <a:rPr lang="en-US" sz="3800" i="1" dirty="0">
                <a:solidFill>
                  <a:srgbClr val="FF0000"/>
                </a:solidFill>
              </a:rPr>
              <a:t>(</a:t>
            </a:r>
            <a:r>
              <a:rPr lang="en-US" sz="3800" b="1" i="1" dirty="0">
                <a:solidFill>
                  <a:srgbClr val="FF0000"/>
                </a:solidFill>
              </a:rPr>
              <a:t>Primary</a:t>
            </a:r>
            <a:r>
              <a:rPr lang="en-US" sz="3800" i="1" dirty="0">
                <a:solidFill>
                  <a:srgbClr val="FF0000"/>
                </a:solidFill>
              </a:rPr>
              <a:t>)Company agrees not to use (a) University’s name, (b) the name of any employee, student or agent of University, or (c) any trademarks, service marks or trade names owned or controlled by University in any sales, promotional, advertising or other publication, without the express prior written permission of University. In no event shall Company or its employees, agents or subcontractors represent themselves as employees or agents of University.</a:t>
            </a:r>
          </a:p>
          <a:p>
            <a:endParaRPr lang="en-US" sz="3800" i="1" dirty="0">
              <a:solidFill>
                <a:srgbClr val="FF0000"/>
              </a:solidFill>
            </a:endParaRPr>
          </a:p>
          <a:p>
            <a:endParaRPr lang="en-US" sz="3800" i="1" dirty="0">
              <a:solidFill>
                <a:srgbClr val="FF0000"/>
              </a:solidFill>
            </a:endParaRPr>
          </a:p>
          <a:p>
            <a:pPr>
              <a:spcBef>
                <a:spcPts val="0"/>
              </a:spcBef>
            </a:pPr>
            <a:r>
              <a:rPr lang="en-US" sz="3800" i="1" dirty="0">
                <a:solidFill>
                  <a:srgbClr val="FF0000"/>
                </a:solidFill>
              </a:rPr>
              <a:t>(</a:t>
            </a:r>
            <a:r>
              <a:rPr lang="en-US" sz="3800" b="1" i="1" dirty="0">
                <a:solidFill>
                  <a:srgbClr val="FF0000"/>
                </a:solidFill>
              </a:rPr>
              <a:t>Option</a:t>
            </a:r>
            <a:r>
              <a:rPr lang="en-US" sz="3800" i="1" dirty="0">
                <a:solidFill>
                  <a:srgbClr val="FF0000"/>
                </a:solidFill>
              </a:rPr>
              <a:t>) Supplier may include a directory reference to “Yale University” among a listing of other clients, in alphabetical order, on its websites or marketing materials.  Such reference to Yale must not in any way appear to be conspicuous in placement, font size or color, or otherwise draw special attention to the reference of the university</a:t>
            </a:r>
            <a:r>
              <a:rPr lang="en-US" sz="3800" dirty="0"/>
              <a:t>.</a:t>
            </a:r>
          </a:p>
          <a:p>
            <a:endParaRPr lang="en-US" dirty="0"/>
          </a:p>
        </p:txBody>
      </p:sp>
      <p:sp>
        <p:nvSpPr>
          <p:cNvPr id="4" name="Slide Number Placeholder 3">
            <a:extLst>
              <a:ext uri="{FF2B5EF4-FFF2-40B4-BE49-F238E27FC236}">
                <a16:creationId xmlns:a16="http://schemas.microsoft.com/office/drawing/2014/main" id="{36E43E2C-4824-4B72-9E3C-10050D3C31B9}"/>
              </a:ext>
            </a:extLst>
          </p:cNvPr>
          <p:cNvSpPr>
            <a:spLocks noGrp="1"/>
          </p:cNvSpPr>
          <p:nvPr>
            <p:ph type="sldNum" sz="quarter" idx="10"/>
          </p:nvPr>
        </p:nvSpPr>
        <p:spPr/>
        <p:txBody>
          <a:bodyPr/>
          <a:lstStyle/>
          <a:p>
            <a:fld id="{76855C78-0214-4669-B1ED-89114D47616A}" type="slidenum">
              <a:rPr lang="en-US" smtClean="0"/>
              <a:t>23</a:t>
            </a:fld>
            <a:endParaRPr lang="en-US"/>
          </a:p>
        </p:txBody>
      </p:sp>
    </p:spTree>
    <p:extLst>
      <p:ext uri="{BB962C8B-B14F-4D97-AF65-F5344CB8AC3E}">
        <p14:creationId xmlns:p14="http://schemas.microsoft.com/office/powerpoint/2010/main" val="2428442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1FAAF-859D-4149-9DF1-56DC1F3E8D3C}"/>
              </a:ext>
            </a:extLst>
          </p:cNvPr>
          <p:cNvSpPr>
            <a:spLocks noGrp="1"/>
          </p:cNvSpPr>
          <p:nvPr>
            <p:ph type="title"/>
          </p:nvPr>
        </p:nvSpPr>
        <p:spPr/>
        <p:txBody>
          <a:bodyPr/>
          <a:lstStyle/>
          <a:p>
            <a:r>
              <a:rPr lang="en-US" dirty="0"/>
              <a:t>Minimum Purchases</a:t>
            </a:r>
          </a:p>
        </p:txBody>
      </p:sp>
      <p:sp>
        <p:nvSpPr>
          <p:cNvPr id="3" name="Content Placeholder 2">
            <a:extLst>
              <a:ext uri="{FF2B5EF4-FFF2-40B4-BE49-F238E27FC236}">
                <a16:creationId xmlns:a16="http://schemas.microsoft.com/office/drawing/2014/main" id="{476E7047-3456-46D7-84FA-9CDFBA0F8D2B}"/>
              </a:ext>
            </a:extLst>
          </p:cNvPr>
          <p:cNvSpPr>
            <a:spLocks noGrp="1"/>
          </p:cNvSpPr>
          <p:nvPr>
            <p:ph idx="1"/>
          </p:nvPr>
        </p:nvSpPr>
        <p:spPr>
          <a:xfrm>
            <a:off x="838200" y="1825625"/>
            <a:ext cx="8809139" cy="4351338"/>
          </a:xfrm>
        </p:spPr>
        <p:txBody>
          <a:bodyPr/>
          <a:lstStyle/>
          <a:p>
            <a:r>
              <a:rPr lang="en-US" sz="1800" b="1" i="0" u="sng" strike="noStrike" baseline="0" dirty="0">
                <a:latin typeface="Arial" panose="020B0604020202020204" pitchFamily="34" charset="0"/>
              </a:rPr>
              <a:t>MONTHLY MINIMUM PURCHASE REQUIREMENT</a:t>
            </a:r>
            <a:r>
              <a:rPr lang="en-US" sz="1800" b="1" i="0" u="none" strike="noStrike" baseline="0" dirty="0">
                <a:latin typeface="Arial" panose="020B0604020202020204" pitchFamily="34" charset="0"/>
              </a:rPr>
              <a:t>: </a:t>
            </a:r>
            <a:r>
              <a:rPr lang="en-US" sz="1800" b="0" i="0" u="none" strike="noStrike" baseline="0" dirty="0">
                <a:latin typeface="Arial" panose="020B0604020202020204" pitchFamily="34" charset="0"/>
              </a:rPr>
              <a:t>Each month, Customer agrees to spend, or guarantee average spend of, at least $250.00 </a:t>
            </a:r>
            <a:r>
              <a:rPr lang="en-US" sz="1800" b="1" i="0" u="none" strike="noStrike" baseline="0" dirty="0">
                <a:latin typeface="Arial" panose="020B0604020202020204" pitchFamily="34" charset="0"/>
              </a:rPr>
              <a:t>per month</a:t>
            </a:r>
            <a:r>
              <a:rPr lang="en-US" sz="1800" b="0" i="0" u="none" strike="noStrike" baseline="0" dirty="0">
                <a:latin typeface="Arial" panose="020B0604020202020204" pitchFamily="34" charset="0"/>
              </a:rPr>
              <a:t>, excluding applicable taxes, on products, equipment and services (listed in the attached quote). Supplier reserves the right to invoice monthly the </a:t>
            </a:r>
            <a:r>
              <a:rPr lang="en-US" sz="1800" b="1" i="0" u="none" strike="noStrike" baseline="0" dirty="0">
                <a:latin typeface="Arial" panose="020B0604020202020204" pitchFamily="34" charset="0"/>
              </a:rPr>
              <a:t>difference</a:t>
            </a:r>
            <a:r>
              <a:rPr lang="en-US" sz="1800" b="0" i="0" u="none" strike="noStrike" baseline="0" dirty="0">
                <a:latin typeface="Arial" panose="020B0604020202020204" pitchFamily="34" charset="0"/>
              </a:rPr>
              <a:t> between Customer’s actual spend and the Monthly Minimum if average spend falls below this amount.</a:t>
            </a:r>
          </a:p>
          <a:p>
            <a:endParaRPr lang="en-US" sz="1800" b="0" i="0" u="none" strike="noStrike" baseline="0" dirty="0">
              <a:latin typeface="Arial" panose="020B0604020202020204" pitchFamily="34" charset="0"/>
            </a:endParaRPr>
          </a:p>
          <a:p>
            <a:endParaRPr lang="en-US" sz="1800" b="0" i="0" u="none" strike="noStrike" baseline="0" dirty="0">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0A886872-1522-4D30-89C0-BD970F055A55}"/>
              </a:ext>
            </a:extLst>
          </p:cNvPr>
          <p:cNvSpPr>
            <a:spLocks noGrp="1"/>
          </p:cNvSpPr>
          <p:nvPr>
            <p:ph type="sldNum" sz="quarter" idx="10"/>
          </p:nvPr>
        </p:nvSpPr>
        <p:spPr/>
        <p:txBody>
          <a:bodyPr/>
          <a:lstStyle/>
          <a:p>
            <a:fld id="{76855C78-0214-4669-B1ED-89114D47616A}" type="slidenum">
              <a:rPr lang="en-US" smtClean="0"/>
              <a:t>24</a:t>
            </a:fld>
            <a:endParaRPr lang="en-US"/>
          </a:p>
        </p:txBody>
      </p:sp>
    </p:spTree>
    <p:extLst>
      <p:ext uri="{BB962C8B-B14F-4D97-AF65-F5344CB8AC3E}">
        <p14:creationId xmlns:p14="http://schemas.microsoft.com/office/powerpoint/2010/main" val="31997191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1FAAF-859D-4149-9DF1-56DC1F3E8D3C}"/>
              </a:ext>
            </a:extLst>
          </p:cNvPr>
          <p:cNvSpPr>
            <a:spLocks noGrp="1"/>
          </p:cNvSpPr>
          <p:nvPr>
            <p:ph type="title"/>
          </p:nvPr>
        </p:nvSpPr>
        <p:spPr/>
        <p:txBody>
          <a:bodyPr/>
          <a:lstStyle/>
          <a:p>
            <a:r>
              <a:rPr lang="en-US" dirty="0"/>
              <a:t>Minimum Purchases</a:t>
            </a:r>
          </a:p>
        </p:txBody>
      </p:sp>
      <p:sp>
        <p:nvSpPr>
          <p:cNvPr id="3" name="Content Placeholder 2">
            <a:extLst>
              <a:ext uri="{FF2B5EF4-FFF2-40B4-BE49-F238E27FC236}">
                <a16:creationId xmlns:a16="http://schemas.microsoft.com/office/drawing/2014/main" id="{476E7047-3456-46D7-84FA-9CDFBA0F8D2B}"/>
              </a:ext>
            </a:extLst>
          </p:cNvPr>
          <p:cNvSpPr>
            <a:spLocks noGrp="1"/>
          </p:cNvSpPr>
          <p:nvPr>
            <p:ph idx="1"/>
          </p:nvPr>
        </p:nvSpPr>
        <p:spPr>
          <a:xfrm>
            <a:off x="838200" y="1825625"/>
            <a:ext cx="8725250" cy="4351338"/>
          </a:xfrm>
        </p:spPr>
        <p:txBody>
          <a:bodyPr/>
          <a:lstStyle/>
          <a:p>
            <a:r>
              <a:rPr lang="en-US" sz="1800" b="1" i="0" u="sng" strike="noStrike" baseline="0" dirty="0">
                <a:latin typeface="Arial" panose="020B0604020202020204" pitchFamily="34" charset="0"/>
              </a:rPr>
              <a:t>MONTHLY MINIMUM PURCHASE REQUIREMENT</a:t>
            </a:r>
            <a:r>
              <a:rPr lang="en-US" sz="1800" b="1" i="0" u="none" strike="noStrike" baseline="0" dirty="0">
                <a:latin typeface="Arial" panose="020B0604020202020204" pitchFamily="34" charset="0"/>
              </a:rPr>
              <a:t>: </a:t>
            </a:r>
            <a:r>
              <a:rPr lang="en-US" sz="1800" b="0" i="0" u="none" strike="noStrike" baseline="0" dirty="0">
                <a:latin typeface="Arial" panose="020B0604020202020204" pitchFamily="34" charset="0"/>
              </a:rPr>
              <a:t>Each month, Customer agrees to spend, or guarantee average spend of, at least $250.00, excluding applicable taxes, on products, equipment and services (the Monthly Minimum). Supplier reserves the right to invoice monthly the difference between Customer’s actual spend and the Monthly Minimum if average spend falls below this amount.</a:t>
            </a:r>
          </a:p>
          <a:p>
            <a:endParaRPr lang="en-US" sz="1800" b="0" i="0" u="none" strike="noStrike" baseline="0" dirty="0">
              <a:latin typeface="Arial" panose="020B0604020202020204" pitchFamily="34" charset="0"/>
            </a:endParaRPr>
          </a:p>
          <a:p>
            <a:r>
              <a:rPr lang="en-US" sz="1800" b="0" i="0" u="none" strike="noStrike" baseline="0" dirty="0">
                <a:latin typeface="Arial" panose="020B0604020202020204" pitchFamily="34" charset="0"/>
              </a:rPr>
              <a:t>Each month, Customer agrees to spend, or guarantee average spend of, at least $250.00, excluding applicable taxes, on products, equipment and services (the Monthly Minimum). Supplier reserves the right to invoice </a:t>
            </a:r>
            <a:r>
              <a:rPr lang="en-US" sz="1800" b="0" i="0" u="none" strike="sngStrike" baseline="0" dirty="0">
                <a:latin typeface="Arial" panose="020B0604020202020204" pitchFamily="34" charset="0"/>
              </a:rPr>
              <a:t>monthly</a:t>
            </a:r>
            <a:r>
              <a:rPr lang="en-US" sz="1800" b="0" i="0" u="none" strike="noStrike" baseline="0" dirty="0">
                <a:latin typeface="Arial" panose="020B0604020202020204" pitchFamily="34" charset="0"/>
              </a:rPr>
              <a:t> </a:t>
            </a:r>
            <a:r>
              <a:rPr lang="en-US" sz="1800" b="0" i="0" u="none" strike="noStrike" baseline="0" dirty="0">
                <a:solidFill>
                  <a:srgbClr val="FF0000"/>
                </a:solidFill>
                <a:latin typeface="Arial" panose="020B0604020202020204" pitchFamily="34" charset="0"/>
              </a:rPr>
              <a:t>at the end of </a:t>
            </a:r>
            <a:r>
              <a:rPr lang="en-US" sz="1800" dirty="0">
                <a:solidFill>
                  <a:srgbClr val="FF0000"/>
                </a:solidFill>
                <a:latin typeface="Arial" panose="020B0604020202020204" pitchFamily="34" charset="0"/>
              </a:rPr>
              <a:t>12 months </a:t>
            </a:r>
            <a:r>
              <a:rPr lang="en-US" sz="1800" b="0" i="0" u="none" strike="noStrike" baseline="0" dirty="0">
                <a:latin typeface="Arial" panose="020B0604020202020204" pitchFamily="34" charset="0"/>
              </a:rPr>
              <a:t>the difference between Customer’s actual spend and the Monthly Minimum if average spend falls below this amount.</a:t>
            </a:r>
            <a:r>
              <a:rPr lang="en-US" sz="1800" b="0" i="0" u="none" strike="noStrike" baseline="0" dirty="0">
                <a:solidFill>
                  <a:srgbClr val="FF0000"/>
                </a:solidFill>
                <a:latin typeface="Arial" panose="020B0604020202020204" pitchFamily="34" charset="0"/>
              </a:rPr>
              <a:t> The Monthly Minimum will be calculated on a quarterly basis</a:t>
            </a:r>
            <a:endParaRPr lang="en-US" sz="1800" b="0" i="0" u="none" strike="noStrike" baseline="0" dirty="0">
              <a:latin typeface="Arial" panose="020B0604020202020204" pitchFamily="34" charset="0"/>
            </a:endParaRPr>
          </a:p>
          <a:p>
            <a:endParaRPr lang="en-US" sz="1800" b="0" i="0" u="none" strike="noStrike" baseline="0" dirty="0">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0A886872-1522-4D30-89C0-BD970F055A55}"/>
              </a:ext>
            </a:extLst>
          </p:cNvPr>
          <p:cNvSpPr>
            <a:spLocks noGrp="1"/>
          </p:cNvSpPr>
          <p:nvPr>
            <p:ph type="sldNum" sz="quarter" idx="10"/>
          </p:nvPr>
        </p:nvSpPr>
        <p:spPr/>
        <p:txBody>
          <a:bodyPr/>
          <a:lstStyle/>
          <a:p>
            <a:fld id="{76855C78-0214-4669-B1ED-89114D47616A}" type="slidenum">
              <a:rPr lang="en-US" smtClean="0"/>
              <a:t>25</a:t>
            </a:fld>
            <a:endParaRPr lang="en-US"/>
          </a:p>
        </p:txBody>
      </p:sp>
    </p:spTree>
    <p:extLst>
      <p:ext uri="{BB962C8B-B14F-4D97-AF65-F5344CB8AC3E}">
        <p14:creationId xmlns:p14="http://schemas.microsoft.com/office/powerpoint/2010/main" val="1381557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1263E-FC2E-4EF4-A062-DD9234525FBB}"/>
              </a:ext>
            </a:extLst>
          </p:cNvPr>
          <p:cNvSpPr>
            <a:spLocks noGrp="1"/>
          </p:cNvSpPr>
          <p:nvPr>
            <p:ph type="title"/>
          </p:nvPr>
        </p:nvSpPr>
        <p:spPr/>
        <p:txBody>
          <a:bodyPr/>
          <a:lstStyle/>
          <a:p>
            <a:r>
              <a:rPr lang="en-US" dirty="0"/>
              <a:t>Right to Audit</a:t>
            </a:r>
          </a:p>
        </p:txBody>
      </p:sp>
      <p:sp>
        <p:nvSpPr>
          <p:cNvPr id="3" name="Content Placeholder 2">
            <a:extLst>
              <a:ext uri="{FF2B5EF4-FFF2-40B4-BE49-F238E27FC236}">
                <a16:creationId xmlns:a16="http://schemas.microsoft.com/office/drawing/2014/main" id="{4B542219-3B8D-4F50-8F84-1916828A8352}"/>
              </a:ext>
            </a:extLst>
          </p:cNvPr>
          <p:cNvSpPr>
            <a:spLocks noGrp="1"/>
          </p:cNvSpPr>
          <p:nvPr>
            <p:ph idx="1"/>
          </p:nvPr>
        </p:nvSpPr>
        <p:spPr>
          <a:xfrm>
            <a:off x="838200" y="1825625"/>
            <a:ext cx="8767194" cy="4351338"/>
          </a:xfrm>
        </p:spPr>
        <p:txBody>
          <a:bodyPr>
            <a:normAutofit/>
          </a:bodyPr>
          <a:lstStyle/>
          <a:p>
            <a:r>
              <a:rPr lang="en-US" dirty="0"/>
              <a:t>With or </a:t>
            </a:r>
            <a:r>
              <a:rPr lang="en-US" b="1" dirty="0"/>
              <a:t>without prior </a:t>
            </a:r>
            <a:r>
              <a:rPr lang="en-US" dirty="0"/>
              <a:t>written notice, supplier may audit licensee's use of the software….</a:t>
            </a:r>
          </a:p>
          <a:p>
            <a:r>
              <a:rPr lang="en-US" dirty="0"/>
              <a:t> If licensee has underpaid fees to supplier, licensee shall be invoiced based upon </a:t>
            </a:r>
            <a:r>
              <a:rPr lang="en-US" b="1" dirty="0"/>
              <a:t>supplier's price list </a:t>
            </a:r>
            <a:r>
              <a:rPr lang="en-US" dirty="0"/>
              <a:t>in effect at the time. Licensee shall pay supplier an </a:t>
            </a:r>
            <a:r>
              <a:rPr lang="en-US" b="1" dirty="0"/>
              <a:t>additional</a:t>
            </a:r>
            <a:r>
              <a:rPr lang="en-US" dirty="0"/>
              <a:t> fee of 25% of the applicable unpaid fee disclosed by the audit. </a:t>
            </a:r>
          </a:p>
          <a:p>
            <a:r>
              <a:rPr lang="en-US" dirty="0"/>
              <a:t>If the underpaid fees exceed 5% licensee shall also </a:t>
            </a:r>
            <a:r>
              <a:rPr lang="en-US" b="1" dirty="0"/>
              <a:t>pay supplier's </a:t>
            </a:r>
            <a:r>
              <a:rPr lang="en-US" dirty="0"/>
              <a:t>reasonable cost of audit</a:t>
            </a:r>
          </a:p>
        </p:txBody>
      </p:sp>
      <p:sp>
        <p:nvSpPr>
          <p:cNvPr id="4" name="Slide Number Placeholder 3">
            <a:extLst>
              <a:ext uri="{FF2B5EF4-FFF2-40B4-BE49-F238E27FC236}">
                <a16:creationId xmlns:a16="http://schemas.microsoft.com/office/drawing/2014/main" id="{AB30724F-60ED-4ABB-87A1-881556A89672}"/>
              </a:ext>
            </a:extLst>
          </p:cNvPr>
          <p:cNvSpPr>
            <a:spLocks noGrp="1"/>
          </p:cNvSpPr>
          <p:nvPr>
            <p:ph type="sldNum" sz="quarter" idx="10"/>
          </p:nvPr>
        </p:nvSpPr>
        <p:spPr/>
        <p:txBody>
          <a:bodyPr/>
          <a:lstStyle/>
          <a:p>
            <a:fld id="{76855C78-0214-4669-B1ED-89114D47616A}" type="slidenum">
              <a:rPr lang="en-US" smtClean="0"/>
              <a:t>26</a:t>
            </a:fld>
            <a:endParaRPr lang="en-US"/>
          </a:p>
        </p:txBody>
      </p:sp>
    </p:spTree>
    <p:extLst>
      <p:ext uri="{BB962C8B-B14F-4D97-AF65-F5344CB8AC3E}">
        <p14:creationId xmlns:p14="http://schemas.microsoft.com/office/powerpoint/2010/main" val="2604520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1263E-FC2E-4EF4-A062-DD9234525FBB}"/>
              </a:ext>
            </a:extLst>
          </p:cNvPr>
          <p:cNvSpPr>
            <a:spLocks noGrp="1"/>
          </p:cNvSpPr>
          <p:nvPr>
            <p:ph type="title"/>
          </p:nvPr>
        </p:nvSpPr>
        <p:spPr/>
        <p:txBody>
          <a:bodyPr/>
          <a:lstStyle/>
          <a:p>
            <a:r>
              <a:rPr lang="en-US" dirty="0"/>
              <a:t>Right to Audit</a:t>
            </a:r>
          </a:p>
        </p:txBody>
      </p:sp>
      <p:sp>
        <p:nvSpPr>
          <p:cNvPr id="3" name="Content Placeholder 2">
            <a:extLst>
              <a:ext uri="{FF2B5EF4-FFF2-40B4-BE49-F238E27FC236}">
                <a16:creationId xmlns:a16="http://schemas.microsoft.com/office/drawing/2014/main" id="{4B542219-3B8D-4F50-8F84-1916828A8352}"/>
              </a:ext>
            </a:extLst>
          </p:cNvPr>
          <p:cNvSpPr>
            <a:spLocks noGrp="1"/>
          </p:cNvSpPr>
          <p:nvPr>
            <p:ph idx="1"/>
          </p:nvPr>
        </p:nvSpPr>
        <p:spPr>
          <a:xfrm>
            <a:off x="838200" y="1825625"/>
            <a:ext cx="8884640" cy="4351338"/>
          </a:xfrm>
        </p:spPr>
        <p:txBody>
          <a:bodyPr>
            <a:normAutofit fontScale="92500" lnSpcReduction="10000"/>
          </a:bodyPr>
          <a:lstStyle/>
          <a:p>
            <a:r>
              <a:rPr lang="en-US" dirty="0"/>
              <a:t>With </a:t>
            </a:r>
            <a:r>
              <a:rPr lang="en-US" dirty="0">
                <a:solidFill>
                  <a:srgbClr val="FF0000"/>
                </a:solidFill>
              </a:rPr>
              <a:t>5 business days </a:t>
            </a:r>
            <a:r>
              <a:rPr lang="en-US" dirty="0"/>
              <a:t>written notice, supplier may audit licensee's use of the software</a:t>
            </a:r>
          </a:p>
          <a:p>
            <a:r>
              <a:rPr lang="en-US" dirty="0"/>
              <a:t> If an audit reveals the licensee has underpaid fees to supplier, licensee shall be invoiced for such underpaid fees based upon </a:t>
            </a:r>
            <a:r>
              <a:rPr lang="en-US" dirty="0">
                <a:solidFill>
                  <a:srgbClr val="FF0000"/>
                </a:solidFill>
              </a:rPr>
              <a:t>licensee cost </a:t>
            </a:r>
            <a:r>
              <a:rPr lang="en-US" dirty="0"/>
              <a:t> at the time the audit is completed. </a:t>
            </a:r>
            <a:r>
              <a:rPr lang="en-US" strike="sngStrike" dirty="0"/>
              <a:t>Licensee shall pay supplier an </a:t>
            </a:r>
            <a:r>
              <a:rPr lang="en-US" b="1" strike="sngStrike" dirty="0"/>
              <a:t>additional</a:t>
            </a:r>
            <a:r>
              <a:rPr lang="en-US" strike="sngStrike" dirty="0"/>
              <a:t> fee of 25% of the applicable unpaid fee disclosed by the audit.</a:t>
            </a:r>
            <a:r>
              <a:rPr lang="en-US" dirty="0"/>
              <a:t> </a:t>
            </a:r>
            <a:r>
              <a:rPr lang="en-US" dirty="0">
                <a:solidFill>
                  <a:srgbClr val="FF0000"/>
                </a:solidFill>
              </a:rPr>
              <a:t>If you must pay current rates for licenses, then you shouldn’t have to pay an extra 25%</a:t>
            </a:r>
            <a:endParaRPr lang="en-US" dirty="0"/>
          </a:p>
          <a:p>
            <a:r>
              <a:rPr lang="en-US" strike="sngStrike" dirty="0"/>
              <a:t>If the underpaid fees exceed 5% of the license fees previously paid by licensee, then licensee shall also </a:t>
            </a:r>
            <a:r>
              <a:rPr lang="en-US" b="1" strike="sngStrike" dirty="0"/>
              <a:t>pay supplier's </a:t>
            </a:r>
            <a:r>
              <a:rPr lang="en-US" strike="sngStrike" dirty="0"/>
              <a:t>reasonable cost of conducting the audit</a:t>
            </a:r>
            <a:r>
              <a:rPr lang="en-US" strike="sngStrike" dirty="0">
                <a:solidFill>
                  <a:srgbClr val="FF0000"/>
                </a:solidFill>
              </a:rPr>
              <a:t>  </a:t>
            </a:r>
            <a:r>
              <a:rPr lang="en-US" dirty="0">
                <a:solidFill>
                  <a:srgbClr val="FF0000"/>
                </a:solidFill>
              </a:rPr>
              <a:t>The supplier had the cost of the audit built into their pricing</a:t>
            </a:r>
            <a:endParaRPr lang="en-US" strike="sngStrike" dirty="0"/>
          </a:p>
        </p:txBody>
      </p:sp>
      <p:sp>
        <p:nvSpPr>
          <p:cNvPr id="4" name="Slide Number Placeholder 3">
            <a:extLst>
              <a:ext uri="{FF2B5EF4-FFF2-40B4-BE49-F238E27FC236}">
                <a16:creationId xmlns:a16="http://schemas.microsoft.com/office/drawing/2014/main" id="{AB30724F-60ED-4ABB-87A1-881556A89672}"/>
              </a:ext>
            </a:extLst>
          </p:cNvPr>
          <p:cNvSpPr>
            <a:spLocks noGrp="1"/>
          </p:cNvSpPr>
          <p:nvPr>
            <p:ph type="sldNum" sz="quarter" idx="10"/>
          </p:nvPr>
        </p:nvSpPr>
        <p:spPr/>
        <p:txBody>
          <a:bodyPr/>
          <a:lstStyle/>
          <a:p>
            <a:fld id="{76855C78-0214-4669-B1ED-89114D47616A}" type="slidenum">
              <a:rPr lang="en-US" smtClean="0"/>
              <a:t>27</a:t>
            </a:fld>
            <a:endParaRPr lang="en-US"/>
          </a:p>
        </p:txBody>
      </p:sp>
    </p:spTree>
    <p:extLst>
      <p:ext uri="{BB962C8B-B14F-4D97-AF65-F5344CB8AC3E}">
        <p14:creationId xmlns:p14="http://schemas.microsoft.com/office/powerpoint/2010/main" val="2194354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84C46-3BD6-4EB3-BA76-7DEB81055681}"/>
              </a:ext>
            </a:extLst>
          </p:cNvPr>
          <p:cNvSpPr>
            <a:spLocks noGrp="1"/>
          </p:cNvSpPr>
          <p:nvPr>
            <p:ph type="title"/>
          </p:nvPr>
        </p:nvSpPr>
        <p:spPr/>
        <p:txBody>
          <a:bodyPr>
            <a:normAutofit/>
          </a:bodyPr>
          <a:lstStyle/>
          <a:p>
            <a:r>
              <a:rPr lang="en-US" dirty="0"/>
              <a:t>Pain Points- Elevator Maintenance</a:t>
            </a:r>
          </a:p>
        </p:txBody>
      </p:sp>
      <p:sp>
        <p:nvSpPr>
          <p:cNvPr id="3" name="Content Placeholder 2">
            <a:extLst>
              <a:ext uri="{FF2B5EF4-FFF2-40B4-BE49-F238E27FC236}">
                <a16:creationId xmlns:a16="http://schemas.microsoft.com/office/drawing/2014/main" id="{A1638A43-E887-44C9-B2B9-0C2522982616}"/>
              </a:ext>
            </a:extLst>
          </p:cNvPr>
          <p:cNvSpPr>
            <a:spLocks noGrp="1"/>
          </p:cNvSpPr>
          <p:nvPr>
            <p:ph idx="1"/>
          </p:nvPr>
        </p:nvSpPr>
        <p:spPr/>
        <p:txBody>
          <a:bodyPr/>
          <a:lstStyle/>
          <a:p>
            <a:pPr marL="0" indent="0">
              <a:buNone/>
            </a:pPr>
            <a:r>
              <a:rPr lang="en-US" dirty="0"/>
              <a:t>Elevator contracts include software updates and scheduled periodic maintenance of equipment. Other factors to consider:</a:t>
            </a:r>
          </a:p>
          <a:p>
            <a:endParaRPr lang="en-US" dirty="0"/>
          </a:p>
          <a:p>
            <a:r>
              <a:rPr lang="en-US" dirty="0"/>
              <a:t>Lost Keys</a:t>
            </a:r>
          </a:p>
          <a:p>
            <a:r>
              <a:rPr lang="en-US" dirty="0"/>
              <a:t>Emergency Unlocks</a:t>
            </a:r>
          </a:p>
          <a:p>
            <a:r>
              <a:rPr lang="en-US" dirty="0"/>
              <a:t>Cost of living increases</a:t>
            </a:r>
          </a:p>
          <a:p>
            <a:r>
              <a:rPr lang="en-US" dirty="0"/>
              <a:t>Service Level Agreement</a:t>
            </a:r>
          </a:p>
          <a:p>
            <a:r>
              <a:rPr lang="en-US" dirty="0"/>
              <a:t> On-site presence for quick response</a:t>
            </a:r>
          </a:p>
          <a:p>
            <a:r>
              <a:rPr lang="en-US" dirty="0"/>
              <a:t>Payment to supplier</a:t>
            </a:r>
          </a:p>
          <a:p>
            <a:endParaRPr lang="en-US" dirty="0"/>
          </a:p>
          <a:p>
            <a:pPr marL="0" indent="0">
              <a:buNone/>
            </a:pPr>
            <a:endParaRPr lang="en-US" dirty="0"/>
          </a:p>
          <a:p>
            <a:endParaRPr lang="en-US" dirty="0"/>
          </a:p>
        </p:txBody>
      </p:sp>
      <p:sp>
        <p:nvSpPr>
          <p:cNvPr id="5" name="Slide Number Placeholder 4">
            <a:extLst>
              <a:ext uri="{FF2B5EF4-FFF2-40B4-BE49-F238E27FC236}">
                <a16:creationId xmlns:a16="http://schemas.microsoft.com/office/drawing/2014/main" id="{F38A5729-D59D-40A1-892B-B87E0C00CE9C}"/>
              </a:ext>
            </a:extLst>
          </p:cNvPr>
          <p:cNvSpPr>
            <a:spLocks noGrp="1"/>
          </p:cNvSpPr>
          <p:nvPr>
            <p:ph type="sldNum" sz="quarter" idx="10"/>
          </p:nvPr>
        </p:nvSpPr>
        <p:spPr/>
        <p:txBody>
          <a:bodyPr/>
          <a:lstStyle/>
          <a:p>
            <a:fld id="{76855C78-0214-4669-B1ED-89114D47616A}" type="slidenum">
              <a:rPr lang="en-US" smtClean="0"/>
              <a:t>3</a:t>
            </a:fld>
            <a:endParaRPr lang="en-US"/>
          </a:p>
        </p:txBody>
      </p:sp>
    </p:spTree>
    <p:extLst>
      <p:ext uri="{BB962C8B-B14F-4D97-AF65-F5344CB8AC3E}">
        <p14:creationId xmlns:p14="http://schemas.microsoft.com/office/powerpoint/2010/main" val="195707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DD7C5-850E-4BF5-9641-C6413888A8B1}"/>
              </a:ext>
            </a:extLst>
          </p:cNvPr>
          <p:cNvSpPr>
            <a:spLocks noGrp="1"/>
          </p:cNvSpPr>
          <p:nvPr>
            <p:ph type="title"/>
          </p:nvPr>
        </p:nvSpPr>
        <p:spPr/>
        <p:txBody>
          <a:bodyPr/>
          <a:lstStyle/>
          <a:p>
            <a:r>
              <a:rPr lang="en-US" dirty="0"/>
              <a:t>Solutions: Elevator Maintenance</a:t>
            </a:r>
          </a:p>
        </p:txBody>
      </p:sp>
      <p:sp>
        <p:nvSpPr>
          <p:cNvPr id="3" name="Content Placeholder 2">
            <a:extLst>
              <a:ext uri="{FF2B5EF4-FFF2-40B4-BE49-F238E27FC236}">
                <a16:creationId xmlns:a16="http://schemas.microsoft.com/office/drawing/2014/main" id="{FAC53A15-67BB-4819-9BBC-E7DB17C3BEED}"/>
              </a:ext>
            </a:extLst>
          </p:cNvPr>
          <p:cNvSpPr>
            <a:spLocks noGrp="1"/>
          </p:cNvSpPr>
          <p:nvPr>
            <p:ph idx="1"/>
          </p:nvPr>
        </p:nvSpPr>
        <p:spPr/>
        <p:txBody>
          <a:bodyPr>
            <a:normAutofit lnSpcReduction="10000"/>
          </a:bodyPr>
          <a:lstStyle/>
          <a:p>
            <a:r>
              <a:rPr lang="en-US" dirty="0"/>
              <a:t>Lost Keys- </a:t>
            </a:r>
          </a:p>
          <a:p>
            <a:pPr lvl="1"/>
            <a:r>
              <a:rPr lang="en-US" dirty="0"/>
              <a:t>include a minimum number as part of the price</a:t>
            </a:r>
          </a:p>
          <a:p>
            <a:pPr lvl="1"/>
            <a:r>
              <a:rPr lang="en-US" dirty="0"/>
              <a:t>make it cumulative for the contract</a:t>
            </a:r>
          </a:p>
          <a:p>
            <a:r>
              <a:rPr lang="en-US" dirty="0"/>
              <a:t>Emergency Unlocks</a:t>
            </a:r>
          </a:p>
          <a:p>
            <a:pPr lvl="1"/>
            <a:r>
              <a:rPr lang="en-US" dirty="0"/>
              <a:t>Include a number in basic price of the contract</a:t>
            </a:r>
          </a:p>
          <a:p>
            <a:r>
              <a:rPr lang="en-US" dirty="0"/>
              <a:t>Cost of living increases</a:t>
            </a:r>
          </a:p>
          <a:p>
            <a:pPr lvl="1"/>
            <a:r>
              <a:rPr lang="en-US" dirty="0"/>
              <a:t>Identify an index and also a ‘cap’ for your labor</a:t>
            </a:r>
          </a:p>
          <a:p>
            <a:pPr lvl="1"/>
            <a:r>
              <a:rPr lang="en-US" dirty="0"/>
              <a:t>“wages will increase at 2% or COLA whichever is less”  </a:t>
            </a:r>
          </a:p>
          <a:p>
            <a:r>
              <a:rPr lang="en-US" dirty="0"/>
              <a:t>Service Level Agreement</a:t>
            </a:r>
          </a:p>
          <a:p>
            <a:pPr lvl="1"/>
            <a:r>
              <a:rPr lang="en-US" dirty="0"/>
              <a:t>Be clear on how this is measured and calculated. Monthly? Quarterly?</a:t>
            </a:r>
          </a:p>
          <a:p>
            <a:r>
              <a:rPr lang="en-US" dirty="0"/>
              <a:t> On-site presence for quick response</a:t>
            </a:r>
          </a:p>
          <a:p>
            <a:pPr lvl="1"/>
            <a:r>
              <a:rPr lang="en-US" dirty="0"/>
              <a:t>Can you offer space for a technician to use on your site?</a:t>
            </a:r>
          </a:p>
          <a:p>
            <a:r>
              <a:rPr lang="en-US" dirty="0"/>
              <a:t>Supplier Payment</a:t>
            </a:r>
          </a:p>
          <a:p>
            <a:pPr lvl="1"/>
            <a:r>
              <a:rPr lang="en-US" dirty="0"/>
              <a:t>Is PO# on invoice? Sent to the correct address? Promptly reviewed?</a:t>
            </a:r>
          </a:p>
          <a:p>
            <a:endParaRPr lang="en-US" dirty="0"/>
          </a:p>
        </p:txBody>
      </p:sp>
      <p:sp>
        <p:nvSpPr>
          <p:cNvPr id="5" name="Slide Number Placeholder 4">
            <a:extLst>
              <a:ext uri="{FF2B5EF4-FFF2-40B4-BE49-F238E27FC236}">
                <a16:creationId xmlns:a16="http://schemas.microsoft.com/office/drawing/2014/main" id="{AECCEE6C-5F40-48CA-8E91-5DFAF17EB86E}"/>
              </a:ext>
            </a:extLst>
          </p:cNvPr>
          <p:cNvSpPr>
            <a:spLocks noGrp="1"/>
          </p:cNvSpPr>
          <p:nvPr>
            <p:ph type="sldNum" sz="quarter" idx="10"/>
          </p:nvPr>
        </p:nvSpPr>
        <p:spPr/>
        <p:txBody>
          <a:bodyPr/>
          <a:lstStyle/>
          <a:p>
            <a:fld id="{76855C78-0214-4669-B1ED-89114D47616A}" type="slidenum">
              <a:rPr lang="en-US" smtClean="0"/>
              <a:t>4</a:t>
            </a:fld>
            <a:endParaRPr lang="en-US"/>
          </a:p>
        </p:txBody>
      </p:sp>
    </p:spTree>
    <p:extLst>
      <p:ext uri="{BB962C8B-B14F-4D97-AF65-F5344CB8AC3E}">
        <p14:creationId xmlns:p14="http://schemas.microsoft.com/office/powerpoint/2010/main" val="1499103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84C46-3BD6-4EB3-BA76-7DEB81055681}"/>
              </a:ext>
            </a:extLst>
          </p:cNvPr>
          <p:cNvSpPr>
            <a:spLocks noGrp="1"/>
          </p:cNvSpPr>
          <p:nvPr>
            <p:ph type="title"/>
          </p:nvPr>
        </p:nvSpPr>
        <p:spPr/>
        <p:txBody>
          <a:bodyPr/>
          <a:lstStyle/>
          <a:p>
            <a:r>
              <a:rPr lang="en-US" dirty="0"/>
              <a:t>Pain Points- Search Firms</a:t>
            </a:r>
          </a:p>
        </p:txBody>
      </p:sp>
      <p:sp>
        <p:nvSpPr>
          <p:cNvPr id="3" name="Content Placeholder 2">
            <a:extLst>
              <a:ext uri="{FF2B5EF4-FFF2-40B4-BE49-F238E27FC236}">
                <a16:creationId xmlns:a16="http://schemas.microsoft.com/office/drawing/2014/main" id="{A1638A43-E887-44C9-B2B9-0C2522982616}"/>
              </a:ext>
            </a:extLst>
          </p:cNvPr>
          <p:cNvSpPr>
            <a:spLocks noGrp="1"/>
          </p:cNvSpPr>
          <p:nvPr>
            <p:ph idx="1"/>
          </p:nvPr>
        </p:nvSpPr>
        <p:spPr/>
        <p:txBody>
          <a:bodyPr>
            <a:normAutofit/>
          </a:bodyPr>
          <a:lstStyle/>
          <a:p>
            <a:pPr marL="0" indent="0">
              <a:buNone/>
            </a:pPr>
            <a:r>
              <a:rPr lang="en-US" dirty="0"/>
              <a:t>Search firms are retained, for a fee, to find candidates for the Institution.  Key elements are:</a:t>
            </a:r>
          </a:p>
          <a:p>
            <a:endParaRPr lang="en-US" dirty="0"/>
          </a:p>
          <a:p>
            <a:r>
              <a:rPr lang="en-US" dirty="0"/>
              <a:t>Current search fee for first search</a:t>
            </a:r>
          </a:p>
          <a:p>
            <a:r>
              <a:rPr lang="en-US" dirty="0"/>
              <a:t>Subsequent fee for second candidate</a:t>
            </a:r>
          </a:p>
          <a:p>
            <a:r>
              <a:rPr lang="en-US" dirty="0"/>
              <a:t>Administrative fees</a:t>
            </a:r>
          </a:p>
          <a:p>
            <a:r>
              <a:rPr lang="en-US" dirty="0"/>
              <a:t>Replacement Guarantee</a:t>
            </a:r>
          </a:p>
          <a:p>
            <a:r>
              <a:rPr lang="en-US" dirty="0"/>
              <a:t>Supplier engaged in similar search for other clients  </a:t>
            </a:r>
          </a:p>
          <a:p>
            <a:r>
              <a:rPr lang="en-US" dirty="0"/>
              <a:t>Supplier would solicit candidates after placement</a:t>
            </a:r>
          </a:p>
          <a:p>
            <a:endParaRPr lang="en-US" dirty="0"/>
          </a:p>
          <a:p>
            <a:endParaRPr lang="en-US" dirty="0"/>
          </a:p>
        </p:txBody>
      </p:sp>
      <p:sp>
        <p:nvSpPr>
          <p:cNvPr id="5" name="Slide Number Placeholder 4">
            <a:extLst>
              <a:ext uri="{FF2B5EF4-FFF2-40B4-BE49-F238E27FC236}">
                <a16:creationId xmlns:a16="http://schemas.microsoft.com/office/drawing/2014/main" id="{57518710-9C23-46E7-8297-97CC0EB5C573}"/>
              </a:ext>
            </a:extLst>
          </p:cNvPr>
          <p:cNvSpPr>
            <a:spLocks noGrp="1"/>
          </p:cNvSpPr>
          <p:nvPr>
            <p:ph type="sldNum" sz="quarter" idx="10"/>
          </p:nvPr>
        </p:nvSpPr>
        <p:spPr/>
        <p:txBody>
          <a:bodyPr/>
          <a:lstStyle/>
          <a:p>
            <a:fld id="{76855C78-0214-4669-B1ED-89114D47616A}" type="slidenum">
              <a:rPr lang="en-US" smtClean="0"/>
              <a:t>5</a:t>
            </a:fld>
            <a:endParaRPr lang="en-US"/>
          </a:p>
        </p:txBody>
      </p:sp>
    </p:spTree>
    <p:extLst>
      <p:ext uri="{BB962C8B-B14F-4D97-AF65-F5344CB8AC3E}">
        <p14:creationId xmlns:p14="http://schemas.microsoft.com/office/powerpoint/2010/main" val="1601724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5067F-43B1-44C9-803C-66AAC7A18A20}"/>
              </a:ext>
            </a:extLst>
          </p:cNvPr>
          <p:cNvSpPr>
            <a:spLocks noGrp="1"/>
          </p:cNvSpPr>
          <p:nvPr>
            <p:ph type="title"/>
          </p:nvPr>
        </p:nvSpPr>
        <p:spPr/>
        <p:txBody>
          <a:bodyPr/>
          <a:lstStyle/>
          <a:p>
            <a:r>
              <a:rPr lang="en-US" dirty="0"/>
              <a:t>Solutions: Search Firms</a:t>
            </a:r>
          </a:p>
        </p:txBody>
      </p:sp>
      <p:sp>
        <p:nvSpPr>
          <p:cNvPr id="3" name="Content Placeholder 2">
            <a:extLst>
              <a:ext uri="{FF2B5EF4-FFF2-40B4-BE49-F238E27FC236}">
                <a16:creationId xmlns:a16="http://schemas.microsoft.com/office/drawing/2014/main" id="{162E9C2A-0A75-4182-973F-0B5E1A6B9FDF}"/>
              </a:ext>
            </a:extLst>
          </p:cNvPr>
          <p:cNvSpPr>
            <a:spLocks noGrp="1"/>
          </p:cNvSpPr>
          <p:nvPr>
            <p:ph idx="1"/>
          </p:nvPr>
        </p:nvSpPr>
        <p:spPr/>
        <p:txBody>
          <a:bodyPr>
            <a:normAutofit/>
          </a:bodyPr>
          <a:lstStyle/>
          <a:p>
            <a:r>
              <a:rPr lang="en-US" dirty="0"/>
              <a:t>Current search fee for first search</a:t>
            </a:r>
          </a:p>
          <a:p>
            <a:pPr lvl="1"/>
            <a:r>
              <a:rPr lang="en-US" dirty="0"/>
              <a:t>Is fee based on ‘salary’ or ‘compensation’</a:t>
            </a:r>
          </a:p>
          <a:p>
            <a:r>
              <a:rPr lang="en-US" dirty="0"/>
              <a:t>Subsequent fee for second candidate</a:t>
            </a:r>
          </a:p>
          <a:p>
            <a:pPr lvl="1"/>
            <a:r>
              <a:rPr lang="en-US" dirty="0"/>
              <a:t>Should be discounted if second candidate is selected</a:t>
            </a:r>
          </a:p>
          <a:p>
            <a:r>
              <a:rPr lang="en-US" dirty="0"/>
              <a:t>Administrative fees</a:t>
            </a:r>
          </a:p>
          <a:p>
            <a:pPr lvl="1"/>
            <a:r>
              <a:rPr lang="en-US" dirty="0"/>
              <a:t>Set a cap</a:t>
            </a:r>
          </a:p>
          <a:p>
            <a:r>
              <a:rPr lang="en-US" dirty="0"/>
              <a:t>Replacement Guarantee</a:t>
            </a:r>
          </a:p>
          <a:p>
            <a:pPr lvl="1"/>
            <a:r>
              <a:rPr lang="en-US" dirty="0"/>
              <a:t>Ensure at least 12 months</a:t>
            </a:r>
          </a:p>
          <a:p>
            <a:r>
              <a:rPr lang="en-US" dirty="0"/>
              <a:t>Supplier engaged in similar search for other clients</a:t>
            </a:r>
          </a:p>
          <a:p>
            <a:pPr lvl="1"/>
            <a:r>
              <a:rPr lang="en-US" dirty="0"/>
              <a:t>Insert language to preclude identical search for four months</a:t>
            </a:r>
          </a:p>
          <a:p>
            <a:r>
              <a:rPr lang="en-US" dirty="0"/>
              <a:t>Supplier would solicit candidates after placement at Yale</a:t>
            </a:r>
          </a:p>
          <a:p>
            <a:pPr lvl="1"/>
            <a:r>
              <a:rPr lang="en-US" dirty="0"/>
              <a:t>Include Non Solicitation language</a:t>
            </a:r>
          </a:p>
          <a:p>
            <a:endParaRPr lang="en-US" dirty="0"/>
          </a:p>
        </p:txBody>
      </p:sp>
      <p:sp>
        <p:nvSpPr>
          <p:cNvPr id="5" name="Slide Number Placeholder 4">
            <a:extLst>
              <a:ext uri="{FF2B5EF4-FFF2-40B4-BE49-F238E27FC236}">
                <a16:creationId xmlns:a16="http://schemas.microsoft.com/office/drawing/2014/main" id="{02EF9898-EBB7-4F28-87A8-0665ED450117}"/>
              </a:ext>
            </a:extLst>
          </p:cNvPr>
          <p:cNvSpPr>
            <a:spLocks noGrp="1"/>
          </p:cNvSpPr>
          <p:nvPr>
            <p:ph type="sldNum" sz="quarter" idx="10"/>
          </p:nvPr>
        </p:nvSpPr>
        <p:spPr/>
        <p:txBody>
          <a:bodyPr/>
          <a:lstStyle/>
          <a:p>
            <a:fld id="{76855C78-0214-4669-B1ED-89114D47616A}" type="slidenum">
              <a:rPr lang="en-US" smtClean="0"/>
              <a:t>6</a:t>
            </a:fld>
            <a:endParaRPr lang="en-US"/>
          </a:p>
        </p:txBody>
      </p:sp>
    </p:spTree>
    <p:extLst>
      <p:ext uri="{BB962C8B-B14F-4D97-AF65-F5344CB8AC3E}">
        <p14:creationId xmlns:p14="http://schemas.microsoft.com/office/powerpoint/2010/main" val="4194549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483FD-CE25-4688-8608-9394BD18EDFB}"/>
              </a:ext>
            </a:extLst>
          </p:cNvPr>
          <p:cNvSpPr>
            <a:spLocks noGrp="1"/>
          </p:cNvSpPr>
          <p:nvPr>
            <p:ph type="title"/>
          </p:nvPr>
        </p:nvSpPr>
        <p:spPr/>
        <p:txBody>
          <a:bodyPr/>
          <a:lstStyle/>
          <a:p>
            <a:r>
              <a:rPr lang="en-US" dirty="0"/>
              <a:t>Difficult Contract Terms</a:t>
            </a:r>
          </a:p>
        </p:txBody>
      </p:sp>
      <p:sp>
        <p:nvSpPr>
          <p:cNvPr id="6" name="Content Placeholder 5">
            <a:extLst>
              <a:ext uri="{FF2B5EF4-FFF2-40B4-BE49-F238E27FC236}">
                <a16:creationId xmlns:a16="http://schemas.microsoft.com/office/drawing/2014/main" id="{3A8E7397-B246-4F8E-A2EF-00D702AA39CE}"/>
              </a:ext>
            </a:extLst>
          </p:cNvPr>
          <p:cNvSpPr>
            <a:spLocks noGrp="1"/>
          </p:cNvSpPr>
          <p:nvPr>
            <p:ph idx="1"/>
          </p:nvPr>
        </p:nvSpPr>
        <p:spPr/>
        <p:txBody>
          <a:bodyPr/>
          <a:lstStyle/>
          <a:p>
            <a:r>
              <a:rPr lang="en-US" dirty="0"/>
              <a:t>Many contract terms are not legally required but are ‘business terms’</a:t>
            </a:r>
          </a:p>
          <a:p>
            <a:r>
              <a:rPr lang="en-US" dirty="0"/>
              <a:t>Providing alternative language can provide ‘balanced’ protection for both </a:t>
            </a:r>
            <a:r>
              <a:rPr lang="en-US"/>
              <a:t>parties </a:t>
            </a:r>
          </a:p>
          <a:p>
            <a:endParaRPr lang="en-US" dirty="0"/>
          </a:p>
          <a:p>
            <a:endParaRPr lang="en-US" dirty="0"/>
          </a:p>
        </p:txBody>
      </p:sp>
      <p:sp>
        <p:nvSpPr>
          <p:cNvPr id="5" name="Slide Number Placeholder 4">
            <a:extLst>
              <a:ext uri="{FF2B5EF4-FFF2-40B4-BE49-F238E27FC236}">
                <a16:creationId xmlns:a16="http://schemas.microsoft.com/office/drawing/2014/main" id="{1E0F07AA-B1D9-440E-B8F7-067598EFC7FD}"/>
              </a:ext>
            </a:extLst>
          </p:cNvPr>
          <p:cNvSpPr>
            <a:spLocks noGrp="1"/>
          </p:cNvSpPr>
          <p:nvPr>
            <p:ph type="sldNum" sz="quarter" idx="10"/>
          </p:nvPr>
        </p:nvSpPr>
        <p:spPr/>
        <p:txBody>
          <a:bodyPr/>
          <a:lstStyle/>
          <a:p>
            <a:fld id="{76855C78-0214-4669-B1ED-89114D47616A}" type="slidenum">
              <a:rPr lang="en-US" smtClean="0"/>
              <a:t>7</a:t>
            </a:fld>
            <a:endParaRPr lang="en-US"/>
          </a:p>
        </p:txBody>
      </p:sp>
    </p:spTree>
    <p:extLst>
      <p:ext uri="{BB962C8B-B14F-4D97-AF65-F5344CB8AC3E}">
        <p14:creationId xmlns:p14="http://schemas.microsoft.com/office/powerpoint/2010/main" val="2227597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8F3FE-61EC-40BE-AC85-8C58B0C67369}"/>
              </a:ext>
            </a:extLst>
          </p:cNvPr>
          <p:cNvSpPr>
            <a:spLocks noGrp="1"/>
          </p:cNvSpPr>
          <p:nvPr>
            <p:ph type="title"/>
          </p:nvPr>
        </p:nvSpPr>
        <p:spPr/>
        <p:txBody>
          <a:bodyPr/>
          <a:lstStyle/>
          <a:p>
            <a:r>
              <a:rPr lang="en-US" dirty="0"/>
              <a:t>Jurisdiction</a:t>
            </a:r>
          </a:p>
        </p:txBody>
      </p:sp>
      <p:sp>
        <p:nvSpPr>
          <p:cNvPr id="3" name="Content Placeholder 2">
            <a:extLst>
              <a:ext uri="{FF2B5EF4-FFF2-40B4-BE49-F238E27FC236}">
                <a16:creationId xmlns:a16="http://schemas.microsoft.com/office/drawing/2014/main" id="{3F83B9D6-358D-468F-B01A-660FCCC20699}"/>
              </a:ext>
            </a:extLst>
          </p:cNvPr>
          <p:cNvSpPr>
            <a:spLocks noGrp="1"/>
          </p:cNvSpPr>
          <p:nvPr>
            <p:ph idx="1"/>
          </p:nvPr>
        </p:nvSpPr>
        <p:spPr/>
        <p:txBody>
          <a:bodyPr>
            <a:normAutofit/>
          </a:bodyPr>
          <a:lstStyle/>
          <a:p>
            <a:r>
              <a:rPr lang="en-US" dirty="0"/>
              <a:t> Michigan law applies to this Agreement without regard….</a:t>
            </a:r>
          </a:p>
          <a:p>
            <a:endParaRPr lang="en-US" dirty="0"/>
          </a:p>
          <a:p>
            <a:endParaRPr lang="en-US" dirty="0"/>
          </a:p>
        </p:txBody>
      </p:sp>
      <p:sp>
        <p:nvSpPr>
          <p:cNvPr id="5" name="Slide Number Placeholder 4">
            <a:extLst>
              <a:ext uri="{FF2B5EF4-FFF2-40B4-BE49-F238E27FC236}">
                <a16:creationId xmlns:a16="http://schemas.microsoft.com/office/drawing/2014/main" id="{3230A314-B1C4-44F7-BD65-E23EA1BE9D1D}"/>
              </a:ext>
            </a:extLst>
          </p:cNvPr>
          <p:cNvSpPr>
            <a:spLocks noGrp="1"/>
          </p:cNvSpPr>
          <p:nvPr>
            <p:ph type="sldNum" sz="quarter" idx="10"/>
          </p:nvPr>
        </p:nvSpPr>
        <p:spPr/>
        <p:txBody>
          <a:bodyPr/>
          <a:lstStyle/>
          <a:p>
            <a:fld id="{76855C78-0214-4669-B1ED-89114D47616A}" type="slidenum">
              <a:rPr lang="en-US" smtClean="0"/>
              <a:t>8</a:t>
            </a:fld>
            <a:endParaRPr lang="en-US"/>
          </a:p>
        </p:txBody>
      </p:sp>
    </p:spTree>
    <p:extLst>
      <p:ext uri="{BB962C8B-B14F-4D97-AF65-F5344CB8AC3E}">
        <p14:creationId xmlns:p14="http://schemas.microsoft.com/office/powerpoint/2010/main" val="553045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8F3FE-61EC-40BE-AC85-8C58B0C67369}"/>
              </a:ext>
            </a:extLst>
          </p:cNvPr>
          <p:cNvSpPr>
            <a:spLocks noGrp="1"/>
          </p:cNvSpPr>
          <p:nvPr>
            <p:ph type="title"/>
          </p:nvPr>
        </p:nvSpPr>
        <p:spPr/>
        <p:txBody>
          <a:bodyPr/>
          <a:lstStyle/>
          <a:p>
            <a:r>
              <a:rPr lang="en-US" dirty="0"/>
              <a:t>Jurisdiction</a:t>
            </a:r>
          </a:p>
        </p:txBody>
      </p:sp>
      <p:sp>
        <p:nvSpPr>
          <p:cNvPr id="3" name="Content Placeholder 2">
            <a:extLst>
              <a:ext uri="{FF2B5EF4-FFF2-40B4-BE49-F238E27FC236}">
                <a16:creationId xmlns:a16="http://schemas.microsoft.com/office/drawing/2014/main" id="{3F83B9D6-358D-468F-B01A-660FCCC20699}"/>
              </a:ext>
            </a:extLst>
          </p:cNvPr>
          <p:cNvSpPr>
            <a:spLocks noGrp="1"/>
          </p:cNvSpPr>
          <p:nvPr>
            <p:ph idx="1"/>
          </p:nvPr>
        </p:nvSpPr>
        <p:spPr/>
        <p:txBody>
          <a:bodyPr>
            <a:normAutofit/>
          </a:bodyPr>
          <a:lstStyle/>
          <a:p>
            <a:r>
              <a:rPr lang="en-US" dirty="0"/>
              <a:t> Michigan law applies to this Agreement without regard….</a:t>
            </a:r>
          </a:p>
          <a:p>
            <a:endParaRPr lang="en-US" dirty="0"/>
          </a:p>
          <a:p>
            <a:r>
              <a:rPr lang="en-US" i="1" dirty="0">
                <a:solidFill>
                  <a:srgbClr val="FF0000"/>
                </a:solidFill>
              </a:rPr>
              <a:t>This offer, and any agreement arising from the acceptance of it, shall be construed and enforced by the laws of a </a:t>
            </a:r>
            <a:r>
              <a:rPr lang="en-US" b="1" i="1" dirty="0">
                <a:solidFill>
                  <a:srgbClr val="FF0000"/>
                </a:solidFill>
              </a:rPr>
              <a:t>mutually agreeable </a:t>
            </a:r>
            <a:r>
              <a:rPr lang="en-US" i="1" dirty="0">
                <a:solidFill>
                  <a:srgbClr val="FF0000"/>
                </a:solidFill>
              </a:rPr>
              <a:t>jurisdiction</a:t>
            </a:r>
            <a:r>
              <a:rPr lang="en-US" dirty="0"/>
              <a:t>. </a:t>
            </a:r>
          </a:p>
          <a:p>
            <a:endParaRPr lang="en-US" dirty="0"/>
          </a:p>
        </p:txBody>
      </p:sp>
      <p:sp>
        <p:nvSpPr>
          <p:cNvPr id="5" name="Slide Number Placeholder 4">
            <a:extLst>
              <a:ext uri="{FF2B5EF4-FFF2-40B4-BE49-F238E27FC236}">
                <a16:creationId xmlns:a16="http://schemas.microsoft.com/office/drawing/2014/main" id="{3230A314-B1C4-44F7-BD65-E23EA1BE9D1D}"/>
              </a:ext>
            </a:extLst>
          </p:cNvPr>
          <p:cNvSpPr>
            <a:spLocks noGrp="1"/>
          </p:cNvSpPr>
          <p:nvPr>
            <p:ph type="sldNum" sz="quarter" idx="10"/>
          </p:nvPr>
        </p:nvSpPr>
        <p:spPr/>
        <p:txBody>
          <a:bodyPr/>
          <a:lstStyle/>
          <a:p>
            <a:fld id="{76855C78-0214-4669-B1ED-89114D47616A}" type="slidenum">
              <a:rPr lang="en-US" smtClean="0"/>
              <a:t>9</a:t>
            </a:fld>
            <a:endParaRPr lang="en-US"/>
          </a:p>
        </p:txBody>
      </p:sp>
    </p:spTree>
    <p:extLst>
      <p:ext uri="{BB962C8B-B14F-4D97-AF65-F5344CB8AC3E}">
        <p14:creationId xmlns:p14="http://schemas.microsoft.com/office/powerpoint/2010/main" val="928380137"/>
      </p:ext>
    </p:extLst>
  </p:cSld>
  <p:clrMapOvr>
    <a:masterClrMapping/>
  </p:clrMapOvr>
</p:sld>
</file>

<file path=ppt/theme/theme1.xml><?xml version="1.0" encoding="utf-8"?>
<a:theme xmlns:a="http://schemas.openxmlformats.org/drawingml/2006/main" name="yale with blu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yale with blue" id="{109D2DB9-FE68-4DB2-A81E-D928D31525E4}" vid="{B9DF52D7-899B-454D-B090-469F423198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1365</TotalTime>
  <Words>1953</Words>
  <Application>Microsoft Office PowerPoint</Application>
  <PresentationFormat>Widescreen</PresentationFormat>
  <Paragraphs>174</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Georgia</vt:lpstr>
      <vt:lpstr>Verdana</vt:lpstr>
      <vt:lpstr>yale with blue</vt:lpstr>
      <vt:lpstr>Addressing Operational Pain Points through Contracting Terms</vt:lpstr>
      <vt:lpstr>Agenda</vt:lpstr>
      <vt:lpstr>Pain Points- Elevator Maintenance</vt:lpstr>
      <vt:lpstr>Solutions: Elevator Maintenance</vt:lpstr>
      <vt:lpstr>Pain Points- Search Firms</vt:lpstr>
      <vt:lpstr>Solutions: Search Firms</vt:lpstr>
      <vt:lpstr>Difficult Contract Terms</vt:lpstr>
      <vt:lpstr>Jurisdiction</vt:lpstr>
      <vt:lpstr>Jurisdiction</vt:lpstr>
      <vt:lpstr>Annual Increases</vt:lpstr>
      <vt:lpstr>Annual Increases</vt:lpstr>
      <vt:lpstr>Renewal</vt:lpstr>
      <vt:lpstr>Renewal</vt:lpstr>
      <vt:lpstr>Late Fees and Collections</vt:lpstr>
      <vt:lpstr>Late Fees and Collections</vt:lpstr>
      <vt:lpstr>Termination</vt:lpstr>
      <vt:lpstr>Termination</vt:lpstr>
      <vt:lpstr>Non Solicitation of Contractor Personnel</vt:lpstr>
      <vt:lpstr>Non Solicitation of Contractor Personnel</vt:lpstr>
      <vt:lpstr>Non Solicitation of Search Candidates</vt:lpstr>
      <vt:lpstr>Non Solicitation of Search Candidates</vt:lpstr>
      <vt:lpstr>Use of University Name</vt:lpstr>
      <vt:lpstr>Use of University Name</vt:lpstr>
      <vt:lpstr>Minimum Purchases</vt:lpstr>
      <vt:lpstr>Minimum Purchases</vt:lpstr>
      <vt:lpstr>Right to Audit</vt:lpstr>
      <vt:lpstr>Right to Audit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Mihok, Christopher</dc:creator>
  <cp:lastModifiedBy>Mader, Jesse</cp:lastModifiedBy>
  <cp:revision>41</cp:revision>
  <dcterms:created xsi:type="dcterms:W3CDTF">2021-07-13T12:28:11Z</dcterms:created>
  <dcterms:modified xsi:type="dcterms:W3CDTF">2022-10-28T12:57:08Z</dcterms:modified>
</cp:coreProperties>
</file>